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6"/>
  </p:notesMasterIdLst>
  <p:handoutMasterIdLst>
    <p:handoutMasterId r:id="rId17"/>
  </p:handoutMasterIdLst>
  <p:sldIdLst>
    <p:sldId id="256" r:id="rId2"/>
    <p:sldId id="261" r:id="rId3"/>
    <p:sldId id="277" r:id="rId4"/>
    <p:sldId id="262" r:id="rId5"/>
    <p:sldId id="263" r:id="rId6"/>
    <p:sldId id="266" r:id="rId7"/>
    <p:sldId id="267" r:id="rId8"/>
    <p:sldId id="269" r:id="rId9"/>
    <p:sldId id="270" r:id="rId10"/>
    <p:sldId id="271" r:id="rId11"/>
    <p:sldId id="273" r:id="rId12"/>
    <p:sldId id="275" r:id="rId13"/>
    <p:sldId id="276" r:id="rId14"/>
    <p:sldId id="264"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37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F008C-5CA0-4C07-AD47-511BFE7DFBDC}" v="2" dt="2018-11-19T22:30:22.931"/>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3" d="100"/>
          <a:sy n="83" d="100"/>
        </p:scale>
        <p:origin x="595" y="77"/>
      </p:cViewPr>
      <p:guideLst>
        <p:guide orient="horz" pos="2160"/>
        <p:guide pos="3840"/>
      </p:guideLst>
    </p:cSldViewPr>
  </p:slideViewPr>
  <p:notesTextViewPr>
    <p:cViewPr>
      <p:scale>
        <a:sx n="3" d="2"/>
        <a:sy n="3" d="2"/>
      </p:scale>
      <p:origin x="0" y="0"/>
    </p:cViewPr>
  </p:notesTextViewPr>
  <p:notesViewPr>
    <p:cSldViewPr snapToGrid="0" showGuides="1">
      <p:cViewPr varScale="1">
        <p:scale>
          <a:sx n="61" d="100"/>
          <a:sy n="61" d="100"/>
        </p:scale>
        <p:origin x="3168"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1/6/2022</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ru-RU" smtClean="0"/>
              <a:t>06.01.2022</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ru-RU" smtClean="0"/>
              <a:t>‹#›</a:t>
            </a:fld>
            <a:endParaRPr lang="ru-RU"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a:t>
            </a:r>
            <a:endParaRPr lang="ru-RU" dirty="0"/>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dirty="0"/>
              <a:t>MONTH</a:t>
            </a:r>
            <a:br>
              <a:rPr lang="en-US" dirty="0"/>
            </a:br>
            <a:r>
              <a:rPr lang="en-US" dirty="0"/>
              <a:t>20XX</a:t>
            </a:r>
            <a:endParaRPr lang="ru-RU" dirty="0"/>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dirty="0"/>
              <a:t>Text Layout 1</a:t>
            </a:r>
            <a:endParaRPr lang="ru-RU" dirty="0"/>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ru-RU"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ru-RU"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ru-RU"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ru-RU"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dirty="0"/>
              <a:t>Text Layout 2</a:t>
            </a:r>
            <a:endParaRPr lang="ru-RU" dirty="0"/>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ru-RU"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ru-RU"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dirty="0"/>
              <a:t>ADD A FOOTER</a:t>
            </a:r>
            <a:endParaRPr lang="ru-RU" dirty="0"/>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dirty="0"/>
              <a:t>Comparison</a:t>
            </a:r>
            <a:endParaRPr lang="ru-RU" dirty="0"/>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5240"/>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Chart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a:t>Click icon to add chart</a:t>
            </a:r>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Table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a:t>Click icon to add table</a:t>
            </a:r>
            <a:endParaRPr lang="ru-RU"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6336"/>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dirty="0"/>
              <a:t>ADD A FOOTER</a:t>
            </a:r>
            <a:endParaRPr lang="ru-RU" dirty="0"/>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ru-RU"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dirty="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dirty="0"/>
              <a:t>Big Picture</a:t>
            </a:r>
            <a:endParaRPr lang="ru-RU" dirty="0"/>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dirty="0"/>
              <a:t>CLICK TO EDIT MASTER TITLE STYLE</a:t>
            </a:r>
            <a:endParaRPr lang="ru-RU" dirty="0"/>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a:t>Click icon to add media</a:t>
            </a:r>
            <a:endParaRPr lang="ru-RU"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cstate="email">
              <a:extLst>
                <a:ext uri="{28A0092B-C50C-407E-A947-70E740481C1C}">
                  <a14:useLocalDpi xmlns:a14="http://schemas.microsoft.com/office/drawing/2010/main"/>
                </a:ext>
              </a:extLst>
            </a:blip>
            <a:srcRect/>
            <a:stretch>
              <a:fillRect t="23847" r="3068"/>
            </a:stretch>
          </a:blipFill>
          <a:ln w="12713" cap="flat">
            <a:noFill/>
            <a:prstDash val="solid"/>
            <a:miter/>
          </a:ln>
        </p:spPr>
        <p:txBody>
          <a:bodyPr rtlCol="0" anchor="ctr"/>
          <a:lstStyle/>
          <a:p>
            <a:r>
              <a:rPr lang="en-US" dirty="0"/>
              <a:t> </a:t>
            </a:r>
            <a:endParaRPr lang="ru-RU" dirty="0"/>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cstate="email">
              <a:extLst>
                <a:ext uri="{28A0092B-C50C-407E-A947-70E740481C1C}">
                  <a14:useLocalDpi xmlns:a14="http://schemas.microsoft.com/office/drawing/2010/main"/>
                </a:ext>
              </a:extLst>
            </a:blip>
            <a:srcRect/>
            <a:stretch>
              <a:fillRect l="10185" b="6375"/>
            </a:stretch>
          </a:blipFill>
          <a:ln w="12713" cap="flat">
            <a:noFill/>
            <a:prstDash val="solid"/>
            <a:miter/>
          </a:ln>
        </p:spPr>
        <p:txBody>
          <a:bodyPr rtlCol="0" anchor="ctr"/>
          <a:lstStyle/>
          <a:p>
            <a:endParaRPr lang="ru-RU"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ru-RU"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cstate="email">
              <a:extLst>
                <a:ext uri="{28A0092B-C50C-407E-A947-70E740481C1C}">
                  <a14:useLocalDpi xmlns:a14="http://schemas.microsoft.com/office/drawing/2010/main"/>
                </a:ext>
              </a:extLst>
            </a:blip>
            <a:srcRect/>
            <a:stretch>
              <a:fillRect t="16306" r="1769"/>
            </a:stretch>
          </a:blipFill>
          <a:ln w="12700"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cstate="email">
              <a:extLst>
                <a:ext uri="{28A0092B-C50C-407E-A947-70E740481C1C}">
                  <a14:useLocalDpi xmlns:a14="http://schemas.microsoft.com/office/drawing/2010/main"/>
                </a:ext>
              </a:extLst>
            </a:blip>
            <a:srcRect/>
            <a:stretch>
              <a:fillRect l="10612" b="10062"/>
            </a:stretch>
          </a:blipFill>
          <a:ln w="12700"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cstate="email">
              <a:extLst>
                <a:ext uri="{28A0092B-C50C-407E-A947-70E740481C1C}">
                  <a14:useLocalDpi xmlns:a14="http://schemas.microsoft.com/office/drawing/2010/main"/>
                </a:ext>
              </a:extLst>
            </a:blip>
            <a:srcRect/>
            <a:stretch>
              <a:fillRect t="6186" r="8111"/>
            </a:stretch>
          </a:blipFill>
          <a:ln w="12700"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ru-RU"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dirty="0"/>
              <a:t>Thank You!</a:t>
            </a:r>
            <a:endParaRPr lang="ru-RU" dirty="0"/>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ru-RU"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a:t>Click icon to add picture</a:t>
            </a:r>
            <a:endParaRPr lang="ru-RU"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ru-RU"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dirty="0"/>
              <a:t>1</a:t>
            </a:r>
            <a:endParaRPr lang="ru-RU" dirty="0"/>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dirty="0"/>
              <a:t>3</a:t>
            </a:r>
            <a:endParaRPr lang="ru-RU" dirty="0"/>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dirty="0"/>
              <a:t>How to use this template</a:t>
            </a:r>
            <a:endParaRPr lang="ru-RU" dirty="0"/>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ru-RU"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dirty="0"/>
              <a:t>ADD A FOOTER</a:t>
            </a:r>
            <a:endParaRPr lang="ru-RU" dirty="0"/>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ru-RU" smtClean="0"/>
              <a:pPr/>
              <a:t>‹#›</a:t>
            </a:fld>
            <a:endParaRPr lang="ru-RU"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68" r:id="rId19"/>
    <p:sldLayoutId id="2147483660" r:id="rId20"/>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hyperlink" Target="https://www.gov.uk/government/collections/national-curriculum-assessments-practice-materials" TargetMode="Externa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5.png"/><Relationship Id="rId2" Type="http://schemas.openxmlformats.org/officeDocument/2006/relationships/image" Target="../media/image18.png"/><Relationship Id="rId1" Type="http://schemas.openxmlformats.org/officeDocument/2006/relationships/slideLayout" Target="../slideLayouts/slideLayout9.xml"/><Relationship Id="rId6" Type="http://schemas.openxmlformats.org/officeDocument/2006/relationships/image" Target="../media/image21.png"/><Relationship Id="rId5" Type="http://schemas.openxmlformats.org/officeDocument/2006/relationships/image" Target="../media/image14.jpe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2.png"/><Relationship Id="rId1" Type="http://schemas.openxmlformats.org/officeDocument/2006/relationships/slideLayout" Target="../slideLayouts/slideLayout9.xml"/><Relationship Id="rId5" Type="http://schemas.openxmlformats.org/officeDocument/2006/relationships/image" Target="../media/image15.png"/><Relationship Id="rId4" Type="http://schemas.openxmlformats.org/officeDocument/2006/relationships/image" Target="../media/image23.tmp"/></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5.png"/><Relationship Id="rId2" Type="http://schemas.openxmlformats.org/officeDocument/2006/relationships/image" Target="../media/image24.png"/><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4.jpeg"/><Relationship Id="rId1" Type="http://schemas.openxmlformats.org/officeDocument/2006/relationships/slideLayout" Target="../slideLayouts/slideLayout10.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lnSpcReduction="10000"/>
          </a:bodyPr>
          <a:lstStyle/>
          <a:p>
            <a:r>
              <a:rPr lang="en-US" dirty="0"/>
              <a:t>May</a:t>
            </a:r>
          </a:p>
          <a:p>
            <a:r>
              <a:rPr lang="en-GB" dirty="0"/>
              <a:t>2020</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r>
              <a:rPr lang="en-US" dirty="0"/>
              <a:t>KS1 SATs</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a:xfrm rot="720000">
            <a:off x="7957536" y="5137257"/>
            <a:ext cx="4311920" cy="858767"/>
          </a:xfrm>
        </p:spPr>
        <p:txBody>
          <a:bodyPr>
            <a:normAutofit/>
          </a:bodyPr>
          <a:lstStyle/>
          <a:p>
            <a:pPr algn="ctr"/>
            <a:r>
              <a:rPr lang="en-US" sz="2400" dirty="0">
                <a:latin typeface="+mj-lt"/>
              </a:rPr>
              <a:t>A parents guide for Year 2 children </a:t>
            </a:r>
            <a:endParaRPr lang="ru-RU" sz="2400" dirty="0">
              <a:latin typeface="+mj-lt"/>
            </a:endParaRPr>
          </a:p>
        </p:txBody>
      </p:sp>
      <p:sp>
        <p:nvSpPr>
          <p:cNvPr id="6" name="TextBox 5">
            <a:extLst>
              <a:ext uri="{FF2B5EF4-FFF2-40B4-BE49-F238E27FC236}">
                <a16:creationId xmlns:a16="http://schemas.microsoft.com/office/drawing/2014/main" id="{CF16889E-B4C0-4CA0-90CF-65D0930D17A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endParaRPr lang="en-GB" sz="1000" dirty="0">
              <a:solidFill>
                <a:srgbClr val="00B050"/>
              </a:solidFill>
              <a:latin typeface="Comic Sans MS" panose="030F0702030302020204" pitchFamily="66" charset="0"/>
            </a:endParaRPr>
          </a:p>
        </p:txBody>
      </p:sp>
      <p:pic>
        <p:nvPicPr>
          <p:cNvPr id="10" name="Picture 9">
            <a:extLst>
              <a:ext uri="{FF2B5EF4-FFF2-40B4-BE49-F238E27FC236}">
                <a16:creationId xmlns:a16="http://schemas.microsoft.com/office/drawing/2014/main" id="{5B196F93-9727-42E9-9033-39F44E0C7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2" name="Rectangle 11">
            <a:extLst>
              <a:ext uri="{FF2B5EF4-FFF2-40B4-BE49-F238E27FC236}">
                <a16:creationId xmlns:a16="http://schemas.microsoft.com/office/drawing/2014/main" id="{F1CFA57E-FEFA-4CD4-BD47-9561D78AD7B3}"/>
              </a:ext>
            </a:extLst>
          </p:cNvPr>
          <p:cNvSpPr/>
          <p:nvPr/>
        </p:nvSpPr>
        <p:spPr>
          <a:xfrm rot="20934032">
            <a:off x="195411" y="1679058"/>
            <a:ext cx="4475905" cy="630942"/>
          </a:xfrm>
          <a:prstGeom prst="rect">
            <a:avLst/>
          </a:prstGeom>
        </p:spPr>
        <p:txBody>
          <a:bodyPr wrap="none">
            <a:spAutoFit/>
          </a:bodyPr>
          <a:lstStyle/>
          <a:p>
            <a:r>
              <a:rPr lang="en-US" sz="3500" dirty="0">
                <a:solidFill>
                  <a:schemeClr val="bg1"/>
                </a:solidFill>
                <a:latin typeface="Arial" panose="020B0604020202020204" pitchFamily="34" charset="0"/>
                <a:cs typeface="Arial" panose="020B0604020202020204" pitchFamily="34" charset="0"/>
              </a:rPr>
              <a:t>Things we will cover:-</a:t>
            </a:r>
            <a:endParaRPr lang="ru-RU" sz="3500" dirty="0">
              <a:solidFill>
                <a:schemeClr val="bg1"/>
              </a:solidFill>
              <a:latin typeface="Arial" panose="020B0604020202020204" pitchFamily="34" charset="0"/>
              <a:cs typeface="Arial" panose="020B0604020202020204" pitchFamily="34" charset="0"/>
            </a:endParaRPr>
          </a:p>
        </p:txBody>
      </p:sp>
      <p:sp>
        <p:nvSpPr>
          <p:cNvPr id="13" name="Text Placeholder 5">
            <a:extLst>
              <a:ext uri="{FF2B5EF4-FFF2-40B4-BE49-F238E27FC236}">
                <a16:creationId xmlns:a16="http://schemas.microsoft.com/office/drawing/2014/main" id="{7AA12B83-F5BC-4F86-AD3B-B1F7E4903C19}"/>
              </a:ext>
            </a:extLst>
          </p:cNvPr>
          <p:cNvSpPr txBox="1">
            <a:spLocks/>
          </p:cNvSpPr>
          <p:nvPr/>
        </p:nvSpPr>
        <p:spPr>
          <a:xfrm rot="20996082">
            <a:off x="368231" y="2376444"/>
            <a:ext cx="6305178" cy="38971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500" b="1" dirty="0">
                <a:latin typeface="Arial" panose="020B0604020202020204" pitchFamily="34" charset="0"/>
                <a:cs typeface="Arial" panose="020B0604020202020204" pitchFamily="34" charset="0"/>
              </a:rPr>
              <a:t>What are SATs in Key Stage 1?</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do the SATs tests look like?</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How do teachers assess/results?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Age related expectations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can you do to help?</a:t>
            </a:r>
          </a:p>
          <a:p>
            <a:endParaRPr lang="en-US" dirty="0"/>
          </a:p>
          <a:p>
            <a:endParaRPr lang="ru-RU" dirty="0"/>
          </a:p>
        </p:txBody>
      </p:sp>
      <p:pic>
        <p:nvPicPr>
          <p:cNvPr id="2050" name="Picture 2" descr="Vision Statement - Pear Tree Mead Academy">
            <a:extLst>
              <a:ext uri="{FF2B5EF4-FFF2-40B4-BE49-F238E27FC236}">
                <a16:creationId xmlns:a16="http://schemas.microsoft.com/office/drawing/2014/main" id="{49439A7B-FF89-4066-9BD3-79EE05C134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4321"/>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74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Effect transition="in" filter="fade">
                                      <p:cBhvr>
                                        <p:cTn id="11" dur="500"/>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xEl>
                                              <p:pRg st="2" end="2"/>
                                            </p:txEl>
                                          </p:spTgt>
                                        </p:tgtEl>
                                        <p:attrNameLst>
                                          <p:attrName>style.visibility</p:attrName>
                                        </p:attrNameLst>
                                      </p:cBhvr>
                                      <p:to>
                                        <p:strVal val="visible"/>
                                      </p:to>
                                    </p:set>
                                    <p:animEffect transition="in" filter="fade">
                                      <p:cBhvr>
                                        <p:cTn id="16" dur="500"/>
                                        <p:tgtEl>
                                          <p:spTgt spid="1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xEl>
                                              <p:pRg st="4" end="4"/>
                                            </p:txEl>
                                          </p:spTgt>
                                        </p:tgtEl>
                                        <p:attrNameLst>
                                          <p:attrName>style.visibility</p:attrName>
                                        </p:attrNameLst>
                                      </p:cBhvr>
                                      <p:to>
                                        <p:strVal val="visible"/>
                                      </p:to>
                                    </p:set>
                                    <p:animEffect transition="in" filter="fade">
                                      <p:cBhvr>
                                        <p:cTn id="21" dur="500"/>
                                        <p:tgtEl>
                                          <p:spTgt spid="1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xEl>
                                              <p:pRg st="6" end="6"/>
                                            </p:txEl>
                                          </p:spTgt>
                                        </p:tgtEl>
                                        <p:attrNameLst>
                                          <p:attrName>style.visibility</p:attrName>
                                        </p:attrNameLst>
                                      </p:cBhvr>
                                      <p:to>
                                        <p:strVal val="visible"/>
                                      </p:to>
                                    </p:set>
                                    <p:animEffect transition="in" filter="fade">
                                      <p:cBhvr>
                                        <p:cTn id="26" dur="500"/>
                                        <p:tgtEl>
                                          <p:spTgt spid="1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xEl>
                                              <p:pRg st="8" end="8"/>
                                            </p:txEl>
                                          </p:spTgt>
                                        </p:tgtEl>
                                        <p:attrNameLst>
                                          <p:attrName>style.visibility</p:attrName>
                                        </p:attrNameLst>
                                      </p:cBhvr>
                                      <p:to>
                                        <p:strVal val="visible"/>
                                      </p:to>
                                    </p:set>
                                    <p:animEffect transition="in" filter="fade">
                                      <p:cBhvr>
                                        <p:cTn id="3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What are SATs?</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2</a:t>
            </a:fld>
            <a:endParaRPr lang="ru-RU" dirty="0"/>
          </a:p>
        </p:txBody>
      </p:sp>
      <p:pic>
        <p:nvPicPr>
          <p:cNvPr id="1026" name="Picture 2" descr="Image result for SATS TESt">
            <a:extLst>
              <a:ext uri="{FF2B5EF4-FFF2-40B4-BE49-F238E27FC236}">
                <a16:creationId xmlns:a16="http://schemas.microsoft.com/office/drawing/2014/main" id="{AE22F057-D2F0-4E53-9371-5F9B43909BDD}"/>
              </a:ext>
            </a:extLst>
          </p:cNvPr>
          <p:cNvPicPr>
            <a:picLocks noChangeAspect="1" noChangeArrowheads="1"/>
          </p:cNvPicPr>
          <p:nvPr/>
        </p:nvPicPr>
        <p:blipFill>
          <a:blip r:embed="rId2" cstate="email">
            <a:extLst>
              <a:ext uri="{BEBA8EAE-BF5A-486C-A8C5-ECC9F3942E4B}">
                <a14:imgProps xmlns:a14="http://schemas.microsoft.com/office/drawing/2010/main">
                  <a14:imgLayer r:embed="rId3">
                    <a14:imgEffect>
                      <a14:backgroundRemoval t="10000" b="90000" l="10000" r="90000">
                        <a14:foregroundMark x1="85625" y1="33194" x2="74922" y2="23194"/>
                        <a14:foregroundMark x1="74922" y1="23194" x2="27266" y2="20139"/>
                        <a14:foregroundMark x1="27266" y1="20139" x2="15078" y2="27917"/>
                        <a14:foregroundMark x1="34375" y1="16528" x2="64375" y2="17361"/>
                        <a14:foregroundMark x1="14219" y1="25417" x2="19453" y2="24583"/>
                        <a14:foregroundMark x1="79922" y1="79167" x2="63672" y2="70278"/>
                        <a14:foregroundMark x1="74219" y1="20972" x2="73516" y2="20972"/>
                        <a14:foregroundMark x1="33906" y1="16528" x2="31172" y2="16528"/>
                      </a14:backgroundRemoval>
                    </a14:imgEffect>
                  </a14:imgLayer>
                </a14:imgProps>
              </a:ext>
              <a:ext uri="{28A0092B-C50C-407E-A947-70E740481C1C}">
                <a14:useLocalDpi xmlns:a14="http://schemas.microsoft.com/office/drawing/2010/main"/>
              </a:ext>
            </a:extLst>
          </a:blip>
          <a:srcRect/>
          <a:stretch>
            <a:fillRect/>
          </a:stretch>
        </p:blipFill>
        <p:spPr bwMode="auto">
          <a:xfrm>
            <a:off x="-878756" y="2339273"/>
            <a:ext cx="6201554" cy="3488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BC1135DA-C52A-4268-A5C2-19D5D33A50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Rectangle 1">
            <a:extLst>
              <a:ext uri="{FF2B5EF4-FFF2-40B4-BE49-F238E27FC236}">
                <a16:creationId xmlns:a16="http://schemas.microsoft.com/office/drawing/2014/main" id="{EDC7EF47-7017-4E4A-A7C9-52DBBED3BF3B}"/>
              </a:ext>
            </a:extLst>
          </p:cNvPr>
          <p:cNvSpPr/>
          <p:nvPr/>
        </p:nvSpPr>
        <p:spPr>
          <a:xfrm>
            <a:off x="4437029" y="382012"/>
            <a:ext cx="7568034" cy="6093976"/>
          </a:xfrm>
          <a:prstGeom prst="rect">
            <a:avLst/>
          </a:prstGeom>
        </p:spPr>
        <p:txBody>
          <a:bodyPr wrap="square">
            <a:spAutoFit/>
          </a:bodyPr>
          <a:lstStyle/>
          <a:p>
            <a:r>
              <a:rPr lang="en-US" sz="2600" dirty="0">
                <a:solidFill>
                  <a:srgbClr val="000000"/>
                </a:solidFill>
                <a:latin typeface="Arial" panose="020B0604020202020204" pitchFamily="34" charset="0"/>
                <a:cs typeface="Arial" panose="020B0604020202020204" pitchFamily="34" charset="0"/>
              </a:rPr>
              <a:t>At the end of Year 2, children in England sit national tests in the following subjects, the results are used to measure the school’s performance:-</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rPr>
              <a:t>*English – Reading</a:t>
            </a:r>
          </a:p>
          <a:p>
            <a:r>
              <a:rPr lang="en-US" sz="2600" dirty="0">
                <a:solidFill>
                  <a:srgbClr val="000000"/>
                </a:solidFill>
                <a:latin typeface="Arial" panose="020B0604020202020204" pitchFamily="34" charset="0"/>
                <a:cs typeface="Arial" panose="020B0604020202020204" pitchFamily="34" charset="0"/>
              </a:rPr>
              <a:t>*English – Grammar, Punctuation &amp; Spelling</a:t>
            </a:r>
          </a:p>
          <a:p>
            <a:r>
              <a:rPr lang="en-US" sz="2600" dirty="0">
                <a:solidFill>
                  <a:srgbClr val="000000"/>
                </a:solidFill>
                <a:latin typeface="Arial" panose="020B0604020202020204" pitchFamily="34" charset="0"/>
                <a:cs typeface="Arial" panose="020B0604020202020204" pitchFamily="34" charset="0"/>
              </a:rPr>
              <a:t>*</a:t>
            </a:r>
            <a:r>
              <a:rPr lang="en-US" sz="2600" dirty="0" err="1">
                <a:solidFill>
                  <a:srgbClr val="000000"/>
                </a:solidFill>
                <a:latin typeface="Arial" panose="020B0604020202020204" pitchFamily="34" charset="0"/>
                <a:cs typeface="Arial" panose="020B0604020202020204" pitchFamily="34" charset="0"/>
              </a:rPr>
              <a:t>Maths</a:t>
            </a:r>
            <a:r>
              <a:rPr lang="en-US" sz="2600" dirty="0">
                <a:solidFill>
                  <a:srgbClr val="000000"/>
                </a:solidFill>
                <a:latin typeface="Arial" panose="020B0604020202020204" pitchFamily="34" charset="0"/>
                <a:cs typeface="Arial" panose="020B0604020202020204" pitchFamily="34" charset="0"/>
              </a:rPr>
              <a:t> – Arithmetic &amp; Reasoning</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rPr>
              <a:t>These tests reflect the updated national curriculum and are marked using the current grading system.</a:t>
            </a:r>
          </a:p>
          <a:p>
            <a:endParaRPr lang="en-US" sz="2600" dirty="0">
              <a:solidFill>
                <a:srgbClr val="000000"/>
              </a:solidFill>
              <a:latin typeface="Arial" panose="020B0604020202020204" pitchFamily="34" charset="0"/>
              <a:cs typeface="Arial" panose="020B0604020202020204" pitchFamily="34" charset="0"/>
            </a:endParaRPr>
          </a:p>
          <a:p>
            <a:r>
              <a:rPr lang="en-US" sz="2600" dirty="0">
                <a:solidFill>
                  <a:srgbClr val="000000"/>
                </a:solidFill>
                <a:latin typeface="Arial" panose="020B0604020202020204" pitchFamily="34" charset="0"/>
                <a:cs typeface="Arial" panose="020B0604020202020204" pitchFamily="34" charset="0"/>
                <a:hlinkClick r:id="rId5"/>
              </a:rPr>
              <a:t>https://www.gov.uk/government/collections/national-curriculum-assessments-practice-materials</a:t>
            </a:r>
            <a:r>
              <a:rPr lang="en-US" sz="2600" dirty="0">
                <a:solidFill>
                  <a:srgbClr val="000000"/>
                </a:solidFill>
                <a:latin typeface="Arial" panose="020B0604020202020204" pitchFamily="34" charset="0"/>
                <a:cs typeface="Arial" panose="020B0604020202020204" pitchFamily="34" charset="0"/>
              </a:rPr>
              <a:t> </a:t>
            </a:r>
          </a:p>
          <a:p>
            <a:r>
              <a:rPr lang="en-US" sz="2600" dirty="0">
                <a:solidFill>
                  <a:srgbClr val="000000"/>
                </a:solidFill>
                <a:latin typeface="Arial" panose="020B0604020202020204" pitchFamily="34" charset="0"/>
                <a:cs typeface="Arial" panose="020B0604020202020204" pitchFamily="34" charset="0"/>
              </a:rPr>
              <a:t>Scroll to the bottom and choose KS1 tests</a:t>
            </a:r>
          </a:p>
        </p:txBody>
      </p:sp>
      <p:pic>
        <p:nvPicPr>
          <p:cNvPr id="5" name="Picture 2" descr="Vision Statement - Pear Tree Mead Academy">
            <a:extLst>
              <a:ext uri="{FF2B5EF4-FFF2-40B4-BE49-F238E27FC236}">
                <a16:creationId xmlns:a16="http://schemas.microsoft.com/office/drawing/2014/main" id="{BB4BD0F3-E026-4740-A256-2FC25DEBB1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2452" y="5026535"/>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84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3462C3B-5596-465E-ACF2-0992B61D2099}"/>
              </a:ext>
            </a:extLst>
          </p:cNvPr>
          <p:cNvSpPr>
            <a:spLocks noGrp="1"/>
          </p:cNvSpPr>
          <p:nvPr>
            <p:ph type="sldNum" sz="quarter" idx="12"/>
          </p:nvPr>
        </p:nvSpPr>
        <p:spPr/>
        <p:txBody>
          <a:bodyPr/>
          <a:lstStyle/>
          <a:p>
            <a:fld id="{98C0CDE5-970C-4CC4-BF43-0DA127E73E82}" type="slidenum">
              <a:rPr lang="ru-RU" smtClean="0"/>
              <a:t>3</a:t>
            </a:fld>
            <a:endParaRPr lang="ru-RU" dirty="0"/>
          </a:p>
        </p:txBody>
      </p:sp>
      <p:sp>
        <p:nvSpPr>
          <p:cNvPr id="4" name="Title 3">
            <a:extLst>
              <a:ext uri="{FF2B5EF4-FFF2-40B4-BE49-F238E27FC236}">
                <a16:creationId xmlns:a16="http://schemas.microsoft.com/office/drawing/2014/main" id="{A48A0B6B-1DE8-435D-BF2B-B66CF9811428}"/>
              </a:ext>
            </a:extLst>
          </p:cNvPr>
          <p:cNvSpPr>
            <a:spLocks noGrp="1"/>
          </p:cNvSpPr>
          <p:nvPr>
            <p:ph type="title"/>
          </p:nvPr>
        </p:nvSpPr>
        <p:spPr/>
        <p:txBody>
          <a:bodyPr>
            <a:normAutofit fontScale="90000"/>
          </a:bodyPr>
          <a:lstStyle/>
          <a:p>
            <a:r>
              <a:rPr lang="en-GB" dirty="0"/>
              <a:t>How are SATs run at PTM?</a:t>
            </a:r>
          </a:p>
        </p:txBody>
      </p:sp>
      <p:sp>
        <p:nvSpPr>
          <p:cNvPr id="5" name="Text Placeholder 4">
            <a:extLst>
              <a:ext uri="{FF2B5EF4-FFF2-40B4-BE49-F238E27FC236}">
                <a16:creationId xmlns:a16="http://schemas.microsoft.com/office/drawing/2014/main" id="{E643FC75-115B-4D18-B077-C9E643978A39}"/>
              </a:ext>
            </a:extLst>
          </p:cNvPr>
          <p:cNvSpPr>
            <a:spLocks noGrp="1"/>
          </p:cNvSpPr>
          <p:nvPr>
            <p:ph type="body" idx="1"/>
          </p:nvPr>
        </p:nvSpPr>
        <p:spPr/>
        <p:txBody>
          <a:bodyPr/>
          <a:lstStyle/>
          <a:p>
            <a:pPr algn="ctr"/>
            <a:r>
              <a:rPr lang="en-GB" dirty="0"/>
              <a:t>SATs are completed during the month of May.</a:t>
            </a:r>
          </a:p>
        </p:txBody>
      </p:sp>
      <p:sp>
        <p:nvSpPr>
          <p:cNvPr id="7" name="TextBox 6">
            <a:extLst>
              <a:ext uri="{FF2B5EF4-FFF2-40B4-BE49-F238E27FC236}">
                <a16:creationId xmlns:a16="http://schemas.microsoft.com/office/drawing/2014/main" id="{614A629A-1509-46B7-A582-17E7543565EA}"/>
              </a:ext>
            </a:extLst>
          </p:cNvPr>
          <p:cNvSpPr txBox="1"/>
          <p:nvPr/>
        </p:nvSpPr>
        <p:spPr>
          <a:xfrm>
            <a:off x="5168348" y="755374"/>
            <a:ext cx="6453809" cy="4524315"/>
          </a:xfrm>
          <a:prstGeom prst="rect">
            <a:avLst/>
          </a:prstGeom>
          <a:noFill/>
        </p:spPr>
        <p:txBody>
          <a:bodyPr wrap="square" rtlCol="0">
            <a:spAutoFit/>
          </a:bodyPr>
          <a:lstStyle/>
          <a:p>
            <a:r>
              <a:rPr lang="en-GB" sz="2400" dirty="0"/>
              <a:t>At PTM, we really value mental health and well being so we make sure that your child has a calm and relaxed experience in the lead up to SATs and while sitting them. </a:t>
            </a:r>
          </a:p>
          <a:p>
            <a:endParaRPr lang="en-GB" sz="2400" dirty="0"/>
          </a:p>
          <a:p>
            <a:r>
              <a:rPr lang="en-GB" sz="2400" dirty="0"/>
              <a:t>Your child will be familiar with SATs style questions/tests as they will be exposed to these types of questions throughout Year 2.</a:t>
            </a:r>
          </a:p>
          <a:p>
            <a:endParaRPr lang="en-GB" sz="2400" dirty="0"/>
          </a:p>
          <a:p>
            <a:r>
              <a:rPr lang="en-GB" sz="2400" dirty="0"/>
              <a:t>SATs are completed in small groups with familiar adults, this means that the children can remain happy and focussed during their SATs.</a:t>
            </a:r>
          </a:p>
        </p:txBody>
      </p:sp>
      <p:pic>
        <p:nvPicPr>
          <p:cNvPr id="9" name="Picture 2" descr="Vision Statement - Pear Tree Mead Academy">
            <a:extLst>
              <a:ext uri="{FF2B5EF4-FFF2-40B4-BE49-F238E27FC236}">
                <a16:creationId xmlns:a16="http://schemas.microsoft.com/office/drawing/2014/main" id="{FB4F19EA-1F81-4D77-8B12-1A8E2D9C18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8300" y="5030092"/>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626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4</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rot="21190195">
            <a:off x="168462" y="2644524"/>
            <a:ext cx="3431297" cy="1323583"/>
          </a:xfrm>
        </p:spPr>
        <p:txBody>
          <a:bodyPr>
            <a:normAutofit fontScale="92500" lnSpcReduction="10000"/>
          </a:bodyPr>
          <a:lstStyle/>
          <a:p>
            <a:pPr algn="ctr"/>
            <a:r>
              <a:rPr lang="en-GB" sz="4400" dirty="0">
                <a:latin typeface="+mj-lt"/>
              </a:rPr>
              <a:t>English Reading</a:t>
            </a:r>
            <a:endParaRPr lang="ru-RU" sz="44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fontScale="90000"/>
          </a:bodyPr>
          <a:lstStyle/>
          <a:p>
            <a:r>
              <a:rPr lang="en-US" dirty="0"/>
              <a:t>An outline of the tests</a:t>
            </a:r>
            <a:endParaRPr lang="ru-RU" dirty="0"/>
          </a:p>
        </p:txBody>
      </p:sp>
      <p:grpSp>
        <p:nvGrpSpPr>
          <p:cNvPr id="2" name="Group 1">
            <a:extLst>
              <a:ext uri="{FF2B5EF4-FFF2-40B4-BE49-F238E27FC236}">
                <a16:creationId xmlns:a16="http://schemas.microsoft.com/office/drawing/2014/main" id="{6B25A2FA-BBD4-4C53-A7EA-A7980B7E6D4D}"/>
              </a:ext>
            </a:extLst>
          </p:cNvPr>
          <p:cNvGrpSpPr/>
          <p:nvPr/>
        </p:nvGrpSpPr>
        <p:grpSpPr>
          <a:xfrm>
            <a:off x="4058779" y="257114"/>
            <a:ext cx="3764752" cy="3752813"/>
            <a:chOff x="4058779" y="257114"/>
            <a:chExt cx="3764752" cy="3752813"/>
          </a:xfrm>
        </p:grpSpPr>
        <p:sp>
          <p:nvSpPr>
            <p:cNvPr id="10" name="Rectangle 9">
              <a:extLst>
                <a:ext uri="{FF2B5EF4-FFF2-40B4-BE49-F238E27FC236}">
                  <a16:creationId xmlns:a16="http://schemas.microsoft.com/office/drawing/2014/main" id="{4892984A-31DC-48F7-91D4-241270A60508}"/>
                </a:ext>
              </a:extLst>
            </p:cNvPr>
            <p:cNvSpPr/>
            <p:nvPr/>
          </p:nvSpPr>
          <p:spPr>
            <a:xfrm>
              <a:off x="4751892" y="257114"/>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1</a:t>
              </a:r>
            </a:p>
          </p:txBody>
        </p:sp>
        <p:sp>
          <p:nvSpPr>
            <p:cNvPr id="11" name="Rectangle 10">
              <a:extLst>
                <a:ext uri="{FF2B5EF4-FFF2-40B4-BE49-F238E27FC236}">
                  <a16:creationId xmlns:a16="http://schemas.microsoft.com/office/drawing/2014/main" id="{88A419D2-5E83-4A20-8E54-7D349EEF6B95}"/>
                </a:ext>
              </a:extLst>
            </p:cNvPr>
            <p:cNvSpPr/>
            <p:nvPr/>
          </p:nvSpPr>
          <p:spPr>
            <a:xfrm>
              <a:off x="4058779" y="1224549"/>
              <a:ext cx="3764752" cy="2785378"/>
            </a:xfrm>
            <a:prstGeom prst="rect">
              <a:avLst/>
            </a:prstGeom>
            <a:noFill/>
          </p:spPr>
          <p:txBody>
            <a:bodyPr wrap="square" lIns="91440" tIns="45720" rIns="91440" bIns="45720">
              <a:spAutoFit/>
            </a:bodyPr>
            <a:lstStyle/>
            <a:p>
              <a:pPr algn="ct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questions and answer spaces</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t>
              </a: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om</a:t>
              </a: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bined.</a:t>
              </a:r>
              <a:endPar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gr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D88432F8-F87A-43B5-A2B3-2C810FD215C5}"/>
              </a:ext>
            </a:extLst>
          </p:cNvPr>
          <p:cNvGrpSpPr/>
          <p:nvPr/>
        </p:nvGrpSpPr>
        <p:grpSpPr>
          <a:xfrm>
            <a:off x="8178331" y="301219"/>
            <a:ext cx="3977390" cy="3809861"/>
            <a:chOff x="8178331" y="301219"/>
            <a:chExt cx="3977390" cy="3809861"/>
          </a:xfrm>
        </p:grpSpPr>
        <p:sp>
          <p:nvSpPr>
            <p:cNvPr id="13" name="Rectangle 12">
              <a:extLst>
                <a:ext uri="{FF2B5EF4-FFF2-40B4-BE49-F238E27FC236}">
                  <a16:creationId xmlns:a16="http://schemas.microsoft.com/office/drawing/2014/main" id="{80C6022A-2AE3-4C3C-B33C-37EF8039134D}"/>
                </a:ext>
              </a:extLst>
            </p:cNvPr>
            <p:cNvSpPr/>
            <p:nvPr/>
          </p:nvSpPr>
          <p:spPr>
            <a:xfrm>
              <a:off x="8707058" y="301219"/>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78331" y="1325702"/>
              <a:ext cx="3977390" cy="2785378"/>
            </a:xfrm>
            <a:prstGeom prst="rect">
              <a:avLst/>
            </a:prstGeom>
            <a:noFill/>
          </p:spPr>
          <p:txBody>
            <a:bodyPr wrap="square" lIns="91440" tIns="45720" rIns="91440" bIns="45720">
              <a:spAutoFit/>
            </a:bodyPr>
            <a:lstStyle/>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 a separate booklet which has the questions and answer spaces. </a:t>
              </a:r>
            </a:p>
          </p:txBody>
        </p:sp>
      </p:grpSp>
      <p:pic>
        <p:nvPicPr>
          <p:cNvPr id="17" name="Picture 16">
            <a:extLst>
              <a:ext uri="{FF2B5EF4-FFF2-40B4-BE49-F238E27FC236}">
                <a16:creationId xmlns:a16="http://schemas.microsoft.com/office/drawing/2014/main" id="{D779F994-B0EF-488E-A982-6F586F6D65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9" name="Title 4">
            <a:extLst>
              <a:ext uri="{FF2B5EF4-FFF2-40B4-BE49-F238E27FC236}">
                <a16:creationId xmlns:a16="http://schemas.microsoft.com/office/drawing/2014/main" id="{D9ABE345-9DDE-44BB-9872-A88DE66C4157}"/>
              </a:ext>
            </a:extLst>
          </p:cNvPr>
          <p:cNvSpPr txBox="1">
            <a:spLocks/>
          </p:cNvSpPr>
          <p:nvPr/>
        </p:nvSpPr>
        <p:spPr>
          <a:xfrm>
            <a:off x="750093" y="5482169"/>
            <a:ext cx="11561523"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vert="horz" lIns="954000" tIns="45720" rIns="91440" bIns="45720" rtlCol="0" anchor="ctr">
            <a:normAutofit fontScale="97500"/>
          </a:bodyPr>
          <a:lst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a:lstStyle>
          <a:p>
            <a:r>
              <a:rPr lang="en-US" sz="3500" dirty="0"/>
              <a:t>Each paper for the KS1 Reading SATs is worth 50% of the available marks.</a:t>
            </a:r>
            <a:endParaRPr lang="ru-RU" sz="3500" dirty="0"/>
          </a:p>
        </p:txBody>
      </p:sp>
      <p:pic>
        <p:nvPicPr>
          <p:cNvPr id="8" name="Picture 2" descr="Vision Statement - Pear Tree Mead Academy">
            <a:extLst>
              <a:ext uri="{FF2B5EF4-FFF2-40B4-BE49-F238E27FC236}">
                <a16:creationId xmlns:a16="http://schemas.microsoft.com/office/drawing/2014/main" id="{62E44769-02C3-4711-815E-E8F7909BD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2822" y="3994122"/>
            <a:ext cx="1231159" cy="1464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577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7409797" y="1995549"/>
            <a:ext cx="4706004" cy="1119126"/>
          </a:xfrm>
        </p:spPr>
        <p:txBody>
          <a:bodyPr>
            <a:noAutofit/>
          </a:bodyPr>
          <a:lstStyle/>
          <a:p>
            <a:r>
              <a:rPr lang="en-US" sz="3200" dirty="0">
                <a:latin typeface="+mj-lt"/>
              </a:rPr>
              <a:t>English – Reading</a:t>
            </a:r>
            <a:br>
              <a:rPr lang="en-US" sz="3200" dirty="0">
                <a:latin typeface="+mj-lt"/>
              </a:rPr>
            </a:br>
            <a:r>
              <a:rPr lang="en-US" sz="3200" dirty="0">
                <a:latin typeface="+mj-lt"/>
              </a:rPr>
              <a:t>Paper 1 Example Page</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5</a:t>
            </a:fld>
            <a:endParaRPr lang="ru-RU" dirty="0"/>
          </a:p>
        </p:txBody>
      </p:sp>
      <p:pic>
        <p:nvPicPr>
          <p:cNvPr id="7" name="Picture 6" descr="year-2-reading-sample-materials-1.pdf - Google Chrome">
            <a:extLst>
              <a:ext uri="{FF2B5EF4-FFF2-40B4-BE49-F238E27FC236}">
                <a16:creationId xmlns:a16="http://schemas.microsoft.com/office/drawing/2014/main" id="{734A41B6-2F50-4623-8F24-93F1928F8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620"/>
          <a:stretch/>
        </p:blipFill>
        <p:spPr>
          <a:xfrm>
            <a:off x="1152858" y="181926"/>
            <a:ext cx="6171213" cy="6530024"/>
          </a:xfrm>
          <a:prstGeom prst="rect">
            <a:avLst/>
          </a:prstGeom>
        </p:spPr>
      </p:pic>
      <p:pic>
        <p:nvPicPr>
          <p:cNvPr id="10" name="Picture 9">
            <a:extLst>
              <a:ext uri="{FF2B5EF4-FFF2-40B4-BE49-F238E27FC236}">
                <a16:creationId xmlns:a16="http://schemas.microsoft.com/office/drawing/2014/main" id="{5FE7210A-D55E-4BF5-AC82-7F3B8CFA6A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Tree>
    <p:extLst>
      <p:ext uri="{BB962C8B-B14F-4D97-AF65-F5344CB8AC3E}">
        <p14:creationId xmlns:p14="http://schemas.microsoft.com/office/powerpoint/2010/main" val="413896628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4303409" y="136815"/>
            <a:ext cx="5099536" cy="1119126"/>
          </a:xfrm>
        </p:spPr>
        <p:txBody>
          <a:bodyPr>
            <a:noAutofit/>
          </a:bodyPr>
          <a:lstStyle/>
          <a:p>
            <a:r>
              <a:rPr lang="en-US" sz="3200" dirty="0">
                <a:latin typeface="+mj-lt"/>
              </a:rPr>
              <a:t>English – Reading</a:t>
            </a:r>
            <a:br>
              <a:rPr lang="en-US" sz="3200" dirty="0">
                <a:latin typeface="+mj-lt"/>
              </a:rPr>
            </a:br>
            <a:r>
              <a:rPr lang="en-US" sz="3200" dirty="0">
                <a:latin typeface="+mj-lt"/>
              </a:rPr>
              <a:t>Paper 2 Example Pages</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6</a:t>
            </a:fld>
            <a:endParaRPr lang="ru-RU" dirty="0"/>
          </a:p>
        </p:txBody>
      </p:sp>
      <p:pic>
        <p:nvPicPr>
          <p:cNvPr id="5" name="Picture 4" descr="2017 key stage 1 English reading Paper 2: reading booklet - Google Chrome">
            <a:extLst>
              <a:ext uri="{FF2B5EF4-FFF2-40B4-BE49-F238E27FC236}">
                <a16:creationId xmlns:a16="http://schemas.microsoft.com/office/drawing/2014/main" id="{7622A2B6-692A-4173-8F1A-176A581B29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311562">
            <a:off x="1604936" y="1427117"/>
            <a:ext cx="3673819" cy="4773277"/>
          </a:xfrm>
          <a:prstGeom prst="rect">
            <a:avLst/>
          </a:prstGeom>
        </p:spPr>
      </p:pic>
      <p:pic>
        <p:nvPicPr>
          <p:cNvPr id="8" name="Picture 7" descr="2017 key stage 1 English reading Paper 2: reading booklet - Google Chrome">
            <a:extLst>
              <a:ext uri="{FF2B5EF4-FFF2-40B4-BE49-F238E27FC236}">
                <a16:creationId xmlns:a16="http://schemas.microsoft.com/office/drawing/2014/main" id="{6D52830B-8CEE-45ED-8D2D-34905B0C4DA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000" y="1564967"/>
            <a:ext cx="4219587" cy="4998725"/>
          </a:xfrm>
          <a:prstGeom prst="rect">
            <a:avLst/>
          </a:prstGeom>
        </p:spPr>
      </p:pic>
      <p:pic>
        <p:nvPicPr>
          <p:cNvPr id="13" name="Picture 12" descr="2017 key stage 1 English reading Paper 2: reading answer booklet - Google Chrome">
            <a:extLst>
              <a:ext uri="{FF2B5EF4-FFF2-40B4-BE49-F238E27FC236}">
                <a16:creationId xmlns:a16="http://schemas.microsoft.com/office/drawing/2014/main" id="{4E007F6F-1742-4AB2-A964-C9C94BE0A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43195" y="1270661"/>
            <a:ext cx="4896558" cy="5587339"/>
          </a:xfrm>
          <a:prstGeom prst="rect">
            <a:avLst/>
          </a:prstGeom>
        </p:spPr>
      </p:pic>
      <p:sp>
        <p:nvSpPr>
          <p:cNvPr id="14" name="TextBox 13">
            <a:extLst>
              <a:ext uri="{FF2B5EF4-FFF2-40B4-BE49-F238E27FC236}">
                <a16:creationId xmlns:a16="http://schemas.microsoft.com/office/drawing/2014/main" id="{DB66B705-F9D5-437C-B6FE-3DFD8207DCA9}"/>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6" name="Picture 15">
            <a:extLst>
              <a:ext uri="{FF2B5EF4-FFF2-40B4-BE49-F238E27FC236}">
                <a16:creationId xmlns:a16="http://schemas.microsoft.com/office/drawing/2014/main" id="{321B8E11-11FC-4AFF-9AD3-3397F0A5387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0" name="Picture 9">
            <a:extLst>
              <a:ext uri="{FF2B5EF4-FFF2-40B4-BE49-F238E27FC236}">
                <a16:creationId xmlns:a16="http://schemas.microsoft.com/office/drawing/2014/main" id="{00C45530-41B7-4B8A-9BE0-8A7D7D192851}"/>
              </a:ext>
            </a:extLst>
          </p:cNvPr>
          <p:cNvPicPr>
            <a:picLocks noChangeAspect="1"/>
          </p:cNvPicPr>
          <p:nvPr/>
        </p:nvPicPr>
        <p:blipFill>
          <a:blip r:embed="rId6"/>
          <a:stretch>
            <a:fillRect/>
          </a:stretch>
        </p:blipFill>
        <p:spPr>
          <a:xfrm>
            <a:off x="9610480" y="6585523"/>
            <a:ext cx="2688569" cy="298730"/>
          </a:xfrm>
          <a:prstGeom prst="rect">
            <a:avLst/>
          </a:prstGeom>
        </p:spPr>
      </p:pic>
      <p:pic>
        <p:nvPicPr>
          <p:cNvPr id="3" name="Picture 2" descr="Vision Statement - Pear Tree Mead Academy">
            <a:extLst>
              <a:ext uri="{FF2B5EF4-FFF2-40B4-BE49-F238E27FC236}">
                <a16:creationId xmlns:a16="http://schemas.microsoft.com/office/drawing/2014/main" id="{20AF3BE2-79AE-45B3-B645-D8C6499D19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7739" y="50361"/>
            <a:ext cx="1286992" cy="1530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209461"/>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7</a:t>
            </a:fld>
            <a:endParaRPr lang="ru-RU"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a:t>English</a:t>
            </a:r>
            <a:endParaRPr lang="ru-RU" dirty="0"/>
          </a:p>
        </p:txBody>
      </p:sp>
      <p:sp>
        <p:nvSpPr>
          <p:cNvPr id="10" name="Rectangle 9">
            <a:extLst>
              <a:ext uri="{FF2B5EF4-FFF2-40B4-BE49-F238E27FC236}">
                <a16:creationId xmlns:a16="http://schemas.microsoft.com/office/drawing/2014/main" id="{4892984A-31DC-48F7-91D4-241270A60508}"/>
              </a:ext>
            </a:extLst>
          </p:cNvPr>
          <p:cNvSpPr/>
          <p:nvPr/>
        </p:nvSpPr>
        <p:spPr>
          <a:xfrm>
            <a:off x="6830808" y="184495"/>
            <a:ext cx="229101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English</a:t>
            </a:r>
          </a:p>
        </p:txBody>
      </p:sp>
      <p:sp>
        <p:nvSpPr>
          <p:cNvPr id="11" name="Rectangle 10">
            <a:extLst>
              <a:ext uri="{FF2B5EF4-FFF2-40B4-BE49-F238E27FC236}">
                <a16:creationId xmlns:a16="http://schemas.microsoft.com/office/drawing/2014/main" id="{88A419D2-5E83-4A20-8E54-7D349EEF6B95}"/>
              </a:ext>
            </a:extLst>
          </p:cNvPr>
          <p:cNvSpPr/>
          <p:nvPr/>
        </p:nvSpPr>
        <p:spPr>
          <a:xfrm>
            <a:off x="4252603" y="1107825"/>
            <a:ext cx="7447421" cy="707886"/>
          </a:xfrm>
          <a:prstGeom prst="rect">
            <a:avLst/>
          </a:prstGeom>
          <a:solidFill>
            <a:schemeClr val="bg1"/>
          </a:solidFill>
          <a:effectLst>
            <a:softEdge rad="127000"/>
          </a:effectLst>
        </p:spPr>
        <p:txBody>
          <a:bodyPr wrap="square" lIns="91440" tIns="45720" rIns="91440" bIns="45720">
            <a:spAutoFit/>
          </a:bodyPr>
          <a:lstStyle/>
          <a:p>
            <a:pPr algn="ctr"/>
            <a:r>
              <a:rPr lang="en-US" sz="4000" b="0" cap="none" spc="0" dirty="0">
                <a:ln w="0"/>
                <a:solidFill>
                  <a:schemeClr val="tx1"/>
                </a:solidFill>
                <a:effectLst>
                  <a:outerShdw blurRad="38100" dist="19050" dir="2700000" algn="tl" rotWithShape="0">
                    <a:schemeClr val="dk1">
                      <a:alpha val="40000"/>
                    </a:schemeClr>
                  </a:outerShdw>
                </a:effectLst>
              </a:rPr>
              <a:t>Gra</a:t>
            </a:r>
            <a:r>
              <a:rPr lang="en-US" sz="4000" dirty="0">
                <a:ln w="0"/>
                <a:effectLst>
                  <a:outerShdw blurRad="38100" dist="19050" dir="2700000" algn="tl" rotWithShape="0">
                    <a:schemeClr val="dk1">
                      <a:alpha val="40000"/>
                    </a:schemeClr>
                  </a:outerShdw>
                </a:effectLst>
              </a:rPr>
              <a:t>mmar, Punctuation &amp; Spelling</a:t>
            </a:r>
            <a:endParaRPr lang="en-US" sz="4000" b="0" cap="none" spc="0" dirty="0">
              <a:ln w="0"/>
              <a:solidFill>
                <a:schemeClr val="tx1"/>
              </a:solidFill>
              <a:effectLst>
                <a:outerShdw blurRad="38100" dist="19050" dir="2700000" algn="tl" rotWithShape="0">
                  <a:schemeClr val="dk1">
                    <a:alpha val="40000"/>
                  </a:schemeClr>
                </a:outerShdw>
              </a:effectLst>
            </a:endParaRPr>
          </a:p>
        </p:txBody>
      </p:sp>
      <p:sp>
        <p:nvSpPr>
          <p:cNvPr id="15" name="Rectangle 14">
            <a:extLst>
              <a:ext uri="{FF2B5EF4-FFF2-40B4-BE49-F238E27FC236}">
                <a16:creationId xmlns:a16="http://schemas.microsoft.com/office/drawing/2014/main" id="{C9237C40-56BB-43AF-AFD5-892894698929}"/>
              </a:ext>
            </a:extLst>
          </p:cNvPr>
          <p:cNvSpPr/>
          <p:nvPr/>
        </p:nvSpPr>
        <p:spPr>
          <a:xfrm>
            <a:off x="4299451" y="1885367"/>
            <a:ext cx="3368388" cy="1708160"/>
          </a:xfrm>
          <a:prstGeom prst="rect">
            <a:avLst/>
          </a:prstGeom>
          <a:solidFill>
            <a:schemeClr val="bg1"/>
          </a:solidFill>
          <a:ln w="28575">
            <a:solidFill>
              <a:schemeClr val="accent5"/>
            </a:solidFill>
          </a:ln>
        </p:spPr>
        <p:txBody>
          <a:bodyPr wrap="square" lIns="91440" tIns="45720" rIns="91440" bIns="45720">
            <a:spAutoFit/>
          </a:bodyPr>
          <a:lstStyle/>
          <a:p>
            <a:pPr algn="ctr"/>
            <a:r>
              <a:rPr lang="en-US" sz="3500" b="0" u="sng" cap="none" spc="0" dirty="0">
                <a:ln w="0"/>
                <a:solidFill>
                  <a:schemeClr val="tx1"/>
                </a:solidFill>
                <a:effectLst>
                  <a:outerShdw blurRad="38100" dist="19050" dir="2700000" algn="tl" rotWithShape="0">
                    <a:schemeClr val="dk1">
                      <a:alpha val="40000"/>
                    </a:schemeClr>
                  </a:outerShdw>
                </a:effectLst>
              </a:rPr>
              <a:t>Paper 1</a:t>
            </a:r>
          </a:p>
          <a:p>
            <a:pPr algn="ctr"/>
            <a:r>
              <a:rPr lang="en-US" sz="3500" dirty="0">
                <a:ln w="0"/>
                <a:effectLst>
                  <a:outerShdw blurRad="38100" dist="19050" dir="2700000" algn="tl" rotWithShape="0">
                    <a:schemeClr val="dk1">
                      <a:alpha val="40000"/>
                    </a:schemeClr>
                  </a:outerShdw>
                </a:effectLst>
              </a:rPr>
              <a:t>Spelling test of 20 words</a:t>
            </a:r>
            <a:endParaRPr lang="en-US" sz="3500" b="0" cap="none" spc="0" dirty="0">
              <a:ln w="0"/>
              <a:solidFill>
                <a:schemeClr val="tx1"/>
              </a:solidFill>
              <a:effectLst>
                <a:outerShdw blurRad="38100" dist="19050" dir="2700000" algn="tl" rotWithShape="0">
                  <a:schemeClr val="dk1">
                    <a:alpha val="40000"/>
                  </a:schemeClr>
                </a:outerShdw>
              </a:effectLst>
            </a:endParaRPr>
          </a:p>
        </p:txBody>
      </p:sp>
      <p:sp>
        <p:nvSpPr>
          <p:cNvPr id="16" name="Rectangle 15">
            <a:extLst>
              <a:ext uri="{FF2B5EF4-FFF2-40B4-BE49-F238E27FC236}">
                <a16:creationId xmlns:a16="http://schemas.microsoft.com/office/drawing/2014/main" id="{19289884-D57D-4BFF-A7BE-63DC5B963CB3}"/>
              </a:ext>
            </a:extLst>
          </p:cNvPr>
          <p:cNvSpPr/>
          <p:nvPr/>
        </p:nvSpPr>
        <p:spPr>
          <a:xfrm>
            <a:off x="7976315" y="1885367"/>
            <a:ext cx="3660010" cy="2785378"/>
          </a:xfrm>
          <a:prstGeom prst="rect">
            <a:avLst/>
          </a:prstGeom>
          <a:solidFill>
            <a:schemeClr val="bg1"/>
          </a:solidFill>
          <a:ln w="28575">
            <a:solidFill>
              <a:schemeClr val="accent5"/>
            </a:solidFill>
          </a:ln>
        </p:spPr>
        <p:txBody>
          <a:bodyPr wrap="square" lIns="91440" tIns="45720" rIns="91440" bIns="45720">
            <a:spAutoFit/>
          </a:bodyPr>
          <a:lstStyle/>
          <a:p>
            <a:pPr algn="ctr"/>
            <a:r>
              <a:rPr lang="en-US" sz="3500" b="0" u="sng" cap="none" spc="0" dirty="0">
                <a:ln w="0"/>
                <a:solidFill>
                  <a:schemeClr val="tx1"/>
                </a:solidFill>
                <a:effectLst>
                  <a:outerShdw blurRad="38100" dist="19050" dir="2700000" algn="tl" rotWithShape="0">
                    <a:schemeClr val="dk1">
                      <a:alpha val="40000"/>
                    </a:schemeClr>
                  </a:outerShdw>
                </a:effectLst>
              </a:rPr>
              <a:t>Paper 2</a:t>
            </a:r>
          </a:p>
          <a:p>
            <a:pPr algn="ctr"/>
            <a:r>
              <a:rPr lang="en-US" sz="3500" dirty="0">
                <a:ln w="0"/>
                <a:effectLst>
                  <a:outerShdw blurRad="38100" dist="19050" dir="2700000" algn="tl" rotWithShape="0">
                    <a:schemeClr val="dk1">
                      <a:alpha val="40000"/>
                    </a:schemeClr>
                  </a:outerShdw>
                </a:effectLst>
              </a:rPr>
              <a:t>Question paper to check grammar, punctuation and vocabulary</a:t>
            </a:r>
            <a:endParaRPr lang="en-US" sz="3500" b="0" cap="none" spc="0" dirty="0">
              <a:ln w="0"/>
              <a:solidFill>
                <a:schemeClr val="tx1"/>
              </a:solidFill>
              <a:effectLst>
                <a:outerShdw blurRad="38100" dist="19050" dir="2700000" algn="tl" rotWithShape="0">
                  <a:schemeClr val="dk1">
                    <a:alpha val="40000"/>
                  </a:schemeClr>
                </a:outerShdw>
              </a:effectLst>
            </a:endParaRPr>
          </a:p>
        </p:txBody>
      </p:sp>
      <p:pic>
        <p:nvPicPr>
          <p:cNvPr id="2" name="Picture 2" descr="Vision Statement - Pear Tree Mead Academy">
            <a:extLst>
              <a:ext uri="{FF2B5EF4-FFF2-40B4-BE49-F238E27FC236}">
                <a16:creationId xmlns:a16="http://schemas.microsoft.com/office/drawing/2014/main" id="{E372C800-BCF2-405A-A1B7-7A7D5664A9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743" y="3593527"/>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73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8</a:t>
            </a:fld>
            <a:endParaRPr lang="ru-RU" dirty="0"/>
          </a:p>
        </p:txBody>
      </p:sp>
      <p:pic>
        <p:nvPicPr>
          <p:cNvPr id="6" name="Picture 5" descr="2018_ks1_English_GPS_Paper1_spelling.pdf - Google Drive - Google Chrome">
            <a:extLst>
              <a:ext uri="{FF2B5EF4-FFF2-40B4-BE49-F238E27FC236}">
                <a16:creationId xmlns:a16="http://schemas.microsoft.com/office/drawing/2014/main" id="{4BF51D28-FD83-4793-ADBC-605168D280A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76224" y="916791"/>
            <a:ext cx="4163664" cy="6056937"/>
          </a:xfrm>
          <a:prstGeom prst="rect">
            <a:avLst/>
          </a:prstGeom>
        </p:spPr>
      </p:pic>
      <p:pic>
        <p:nvPicPr>
          <p:cNvPr id="12" name="Picture 11">
            <a:extLst>
              <a:ext uri="{FF2B5EF4-FFF2-40B4-BE49-F238E27FC236}">
                <a16:creationId xmlns:a16="http://schemas.microsoft.com/office/drawing/2014/main" id="{3F1D1443-2D1B-4069-8224-8DDDB498AA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164333" y="35885"/>
            <a:ext cx="4864867" cy="674207"/>
          </a:xfrm>
        </p:spPr>
        <p:txBody>
          <a:bodyPr>
            <a:noAutofit/>
          </a:bodyPr>
          <a:lstStyle/>
          <a:p>
            <a:r>
              <a:rPr lang="en-US" sz="2200" dirty="0">
                <a:latin typeface="+mj-lt"/>
              </a:rPr>
              <a:t>English – Spelling Example Page</a:t>
            </a:r>
            <a:endParaRPr lang="ru-RU" sz="2200" dirty="0"/>
          </a:p>
        </p:txBody>
      </p:sp>
      <p:sp>
        <p:nvSpPr>
          <p:cNvPr id="14" name="Flowchart: Decision 13">
            <a:extLst>
              <a:ext uri="{FF2B5EF4-FFF2-40B4-BE49-F238E27FC236}">
                <a16:creationId xmlns:a16="http://schemas.microsoft.com/office/drawing/2014/main" id="{FC65D146-9F08-4C8C-836A-827621F921A8}"/>
              </a:ext>
            </a:extLst>
          </p:cNvPr>
          <p:cNvSpPr/>
          <p:nvPr/>
        </p:nvSpPr>
        <p:spPr>
          <a:xfrm>
            <a:off x="5430735" y="-514350"/>
            <a:ext cx="592186" cy="8134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2018_ks1_English_GPS_Paper2_questions.pdf - Google Drive - Google Chrome">
            <a:extLst>
              <a:ext uri="{FF2B5EF4-FFF2-40B4-BE49-F238E27FC236}">
                <a16:creationId xmlns:a16="http://schemas.microsoft.com/office/drawing/2014/main" id="{FF924B1E-9C8B-483F-9D70-F4E5F4FBE551}"/>
              </a:ext>
            </a:extLst>
          </p:cNvPr>
          <p:cNvPicPr>
            <a:picLocks noChangeAspect="1"/>
          </p:cNvPicPr>
          <p:nvPr/>
        </p:nvPicPr>
        <p:blipFill rotWithShape="1">
          <a:blip r:embed="rId4"/>
          <a:srcRect l="29219" t="6781" r="29375" b="11041"/>
          <a:stretch/>
        </p:blipFill>
        <p:spPr>
          <a:xfrm>
            <a:off x="6402330" y="288673"/>
            <a:ext cx="5223803" cy="6323105"/>
          </a:xfrm>
          <a:prstGeom prst="rect">
            <a:avLst/>
          </a:prstGeom>
        </p:spPr>
      </p:pic>
      <p:sp>
        <p:nvSpPr>
          <p:cNvPr id="13" name="Title 1">
            <a:extLst>
              <a:ext uri="{FF2B5EF4-FFF2-40B4-BE49-F238E27FC236}">
                <a16:creationId xmlns:a16="http://schemas.microsoft.com/office/drawing/2014/main" id="{A0DA3D75-A06B-457F-B246-005A100245BA}"/>
              </a:ext>
            </a:extLst>
          </p:cNvPr>
          <p:cNvSpPr txBox="1">
            <a:spLocks/>
          </p:cNvSpPr>
          <p:nvPr/>
        </p:nvSpPr>
        <p:spPr>
          <a:xfrm>
            <a:off x="6761266" y="0"/>
            <a:ext cx="4864867" cy="674207"/>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200" dirty="0">
                <a:latin typeface="+mj-lt"/>
              </a:rPr>
              <a:t>English – Grammar Example Page</a:t>
            </a:r>
            <a:endParaRPr lang="ru-RU" sz="2200" dirty="0"/>
          </a:p>
        </p:txBody>
      </p:sp>
      <p:pic>
        <p:nvPicPr>
          <p:cNvPr id="3" name="Picture 2" descr="Vision Statement - Pear Tree Mead Academy">
            <a:extLst>
              <a:ext uri="{FF2B5EF4-FFF2-40B4-BE49-F238E27FC236}">
                <a16:creationId xmlns:a16="http://schemas.microsoft.com/office/drawing/2014/main" id="{5C5772C2-7268-4DFE-8FC3-A008B84BD3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52075" y="2201517"/>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817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9</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279606" y="2617238"/>
            <a:ext cx="3209009" cy="1898524"/>
          </a:xfrm>
        </p:spPr>
        <p:txBody>
          <a:bodyPr>
            <a:normAutofit/>
          </a:bodyPr>
          <a:lstStyle/>
          <a:p>
            <a:pPr algn="ctr"/>
            <a:r>
              <a:rPr lang="en-GB" sz="3200" dirty="0">
                <a:latin typeface="+mj-lt"/>
              </a:rPr>
              <a:t>Arithmetic</a:t>
            </a:r>
          </a:p>
          <a:p>
            <a:pPr algn="ctr"/>
            <a:r>
              <a:rPr lang="en-GB" sz="3200" dirty="0">
                <a:latin typeface="+mj-lt"/>
              </a:rPr>
              <a:t>&amp; Reasoning</a:t>
            </a:r>
            <a:endParaRPr lang="ru-RU" sz="32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err="1"/>
              <a:t>Maths</a:t>
            </a:r>
            <a:endParaRPr lang="ru-RU" dirty="0"/>
          </a:p>
        </p:txBody>
      </p:sp>
      <p:sp>
        <p:nvSpPr>
          <p:cNvPr id="8" name="Rectangle: Rounded Corners 7">
            <a:extLst>
              <a:ext uri="{FF2B5EF4-FFF2-40B4-BE49-F238E27FC236}">
                <a16:creationId xmlns:a16="http://schemas.microsoft.com/office/drawing/2014/main" id="{3FA4BD75-0AAC-4AB4-B100-00792CF54C57}"/>
              </a:ext>
            </a:extLst>
          </p:cNvPr>
          <p:cNvSpPr/>
          <p:nvPr/>
        </p:nvSpPr>
        <p:spPr>
          <a:xfrm>
            <a:off x="4386759" y="413198"/>
            <a:ext cx="7629525" cy="39814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892984A-31DC-48F7-91D4-241270A60508}"/>
              </a:ext>
            </a:extLst>
          </p:cNvPr>
          <p:cNvSpPr/>
          <p:nvPr/>
        </p:nvSpPr>
        <p:spPr>
          <a:xfrm>
            <a:off x="5215401" y="351307"/>
            <a:ext cx="247196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Paper 1</a:t>
            </a:r>
          </a:p>
        </p:txBody>
      </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0C6022A-2AE3-4C3C-B33C-37EF8039134D}"/>
              </a:ext>
            </a:extLst>
          </p:cNvPr>
          <p:cNvSpPr/>
          <p:nvPr/>
        </p:nvSpPr>
        <p:spPr>
          <a:xfrm>
            <a:off x="8775281" y="301219"/>
            <a:ext cx="2471960" cy="923330"/>
          </a:xfrm>
          <a:prstGeom prst="rect">
            <a:avLst/>
          </a:prstGeom>
          <a:noFill/>
        </p:spPr>
        <p:txBody>
          <a:bodyPr wrap="none" lIns="91440" tIns="45720" rIns="91440" bIns="45720">
            <a:spAutoFit/>
          </a:bodyPr>
          <a:lstStyle/>
          <a:p>
            <a:pPr algn="ctr"/>
            <a:r>
              <a:rPr lang="en-US" sz="5400" b="0" cap="none" spc="0" dirty="0">
                <a:ln w="0"/>
                <a:solidFill>
                  <a:schemeClr val="accent4"/>
                </a:solidFill>
                <a:effectLst>
                  <a:outerShdw blurRad="38100" dist="19050" dir="2700000" algn="tl" rotWithShape="0">
                    <a:schemeClr val="dk1">
                      <a:alpha val="40000"/>
                    </a:schemeClr>
                  </a:outerShdw>
                </a:effectLst>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51510" y="1243886"/>
            <a:ext cx="3977390" cy="206210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4"/>
                </a:solidFill>
                <a:latin typeface="Arial" panose="020B0604020202020204" pitchFamily="34" charset="0"/>
                <a:cs typeface="Arial" panose="020B0604020202020204" pitchFamily="34" charset="0"/>
              </a:rPr>
              <a:t>Reasoning, problem solving and mathematical fluency</a:t>
            </a:r>
          </a:p>
        </p:txBody>
      </p:sp>
      <p:sp>
        <p:nvSpPr>
          <p:cNvPr id="15" name="Rectangle 14">
            <a:extLst>
              <a:ext uri="{FF2B5EF4-FFF2-40B4-BE49-F238E27FC236}">
                <a16:creationId xmlns:a16="http://schemas.microsoft.com/office/drawing/2014/main" id="{B948F8B4-0849-41CB-9BBD-4637220864F6}"/>
              </a:ext>
            </a:extLst>
          </p:cNvPr>
          <p:cNvSpPr/>
          <p:nvPr/>
        </p:nvSpPr>
        <p:spPr>
          <a:xfrm>
            <a:off x="4611737" y="1304589"/>
            <a:ext cx="326243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Arithmetic</a:t>
            </a:r>
          </a:p>
        </p:txBody>
      </p:sp>
      <p:pic>
        <p:nvPicPr>
          <p:cNvPr id="18" name="Picture 17">
            <a:extLst>
              <a:ext uri="{FF2B5EF4-FFF2-40B4-BE49-F238E27FC236}">
                <a16:creationId xmlns:a16="http://schemas.microsoft.com/office/drawing/2014/main" id="{E5CEA156-A19C-4EB4-A808-24D3DFDB64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19" name="TextBox 18">
            <a:extLst>
              <a:ext uri="{FF2B5EF4-FFF2-40B4-BE49-F238E27FC236}">
                <a16:creationId xmlns:a16="http://schemas.microsoft.com/office/drawing/2014/main" id="{7699DF8B-008D-4015-B8D2-14027CA3DA59}"/>
              </a:ext>
            </a:extLst>
          </p:cNvPr>
          <p:cNvSpPr txBox="1"/>
          <p:nvPr/>
        </p:nvSpPr>
        <p:spPr>
          <a:xfrm>
            <a:off x="4214698" y="3317430"/>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(25 marks available)</a:t>
            </a:r>
          </a:p>
        </p:txBody>
      </p:sp>
      <p:sp>
        <p:nvSpPr>
          <p:cNvPr id="20" name="TextBox 19">
            <a:extLst>
              <a:ext uri="{FF2B5EF4-FFF2-40B4-BE49-F238E27FC236}">
                <a16:creationId xmlns:a16="http://schemas.microsoft.com/office/drawing/2014/main" id="{44DEDB59-C091-4447-B46E-4CCF74953C08}"/>
              </a:ext>
            </a:extLst>
          </p:cNvPr>
          <p:cNvSpPr txBox="1"/>
          <p:nvPr/>
        </p:nvSpPr>
        <p:spPr>
          <a:xfrm>
            <a:off x="8153852" y="3244743"/>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(35 marks available)</a:t>
            </a:r>
          </a:p>
        </p:txBody>
      </p:sp>
      <p:pic>
        <p:nvPicPr>
          <p:cNvPr id="2" name="Picture 2" descr="Vision Statement - Pear Tree Mead Academy">
            <a:extLst>
              <a:ext uri="{FF2B5EF4-FFF2-40B4-BE49-F238E27FC236}">
                <a16:creationId xmlns:a16="http://schemas.microsoft.com/office/drawing/2014/main" id="{3D6A3EB8-7F39-4707-BA2E-A6D2570AEF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2010" y="4860427"/>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10</a:t>
            </a:fld>
            <a:endParaRPr lang="ru-RU" dirty="0"/>
          </a:p>
        </p:txBody>
      </p:sp>
      <p:pic>
        <p:nvPicPr>
          <p:cNvPr id="6" name="Picture 5" descr="2018_ks1_mathematics_Paper1_arithmetic.pdf - Google Drive - Google Chrome">
            <a:extLst>
              <a:ext uri="{FF2B5EF4-FFF2-40B4-BE49-F238E27FC236}">
                <a16:creationId xmlns:a16="http://schemas.microsoft.com/office/drawing/2014/main" id="{21264FA5-9B2D-408F-A063-D0E4E9FEE8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180449">
            <a:off x="168168" y="1031666"/>
            <a:ext cx="3595696" cy="5076329"/>
          </a:xfrm>
          <a:prstGeom prst="rect">
            <a:avLst/>
          </a:prstGeom>
        </p:spPr>
      </p:pic>
      <p:pic>
        <p:nvPicPr>
          <p:cNvPr id="9" name="Picture 8" descr="2018_ks1_mathematics_Paper1_arithmetic.pdf - Google Drive - Google Chrome">
            <a:extLst>
              <a:ext uri="{FF2B5EF4-FFF2-40B4-BE49-F238E27FC236}">
                <a16:creationId xmlns:a16="http://schemas.microsoft.com/office/drawing/2014/main" id="{247A47C1-0DD7-41C9-8F03-6C32496B1C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21348698">
            <a:off x="1893606" y="1175728"/>
            <a:ext cx="3397666" cy="4689336"/>
          </a:xfrm>
          <a:prstGeom prst="rect">
            <a:avLst/>
          </a:prstGeom>
        </p:spPr>
      </p:pic>
      <p:pic>
        <p:nvPicPr>
          <p:cNvPr id="14" name="Picture 13">
            <a:extLst>
              <a:ext uri="{FF2B5EF4-FFF2-40B4-BE49-F238E27FC236}">
                <a16:creationId xmlns:a16="http://schemas.microsoft.com/office/drawing/2014/main" id="{AA711597-185C-4D93-93CB-A113FD43EB1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349813" y="145230"/>
            <a:ext cx="4364106" cy="629493"/>
          </a:xfrm>
        </p:spPr>
        <p:txBody>
          <a:bodyPr>
            <a:noAutofit/>
          </a:bodyPr>
          <a:lstStyle/>
          <a:p>
            <a:r>
              <a:rPr lang="en-US" sz="2500" dirty="0" err="1">
                <a:latin typeface="+mj-lt"/>
              </a:rPr>
              <a:t>Maths</a:t>
            </a:r>
            <a:r>
              <a:rPr lang="en-US" sz="2500" dirty="0">
                <a:latin typeface="+mj-lt"/>
              </a:rPr>
              <a:t> Paper 1 Example Pages (Arithmetic)</a:t>
            </a:r>
            <a:endParaRPr lang="ru-RU" sz="2500" dirty="0">
              <a:latin typeface="+mj-lt"/>
            </a:endParaRPr>
          </a:p>
        </p:txBody>
      </p:sp>
      <p:pic>
        <p:nvPicPr>
          <p:cNvPr id="13" name="Picture 12" descr="2018_ks1_mathematics_Paper2_reasoning.pdf - Google Drive - Google Chrome">
            <a:extLst>
              <a:ext uri="{FF2B5EF4-FFF2-40B4-BE49-F238E27FC236}">
                <a16:creationId xmlns:a16="http://schemas.microsoft.com/office/drawing/2014/main" id="{39D2C5E0-6342-4DBF-BD77-6E5CE28DE5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1227081">
            <a:off x="6302689" y="1001399"/>
            <a:ext cx="3373747" cy="4390968"/>
          </a:xfrm>
          <a:prstGeom prst="rect">
            <a:avLst/>
          </a:prstGeom>
        </p:spPr>
      </p:pic>
      <p:pic>
        <p:nvPicPr>
          <p:cNvPr id="15" name="Picture 14" descr="2018_ks1_mathematics_Paper2_reasoning.pdf - Google Drive - Google Chrome">
            <a:extLst>
              <a:ext uri="{FF2B5EF4-FFF2-40B4-BE49-F238E27FC236}">
                <a16:creationId xmlns:a16="http://schemas.microsoft.com/office/drawing/2014/main" id="{73CE6BAE-AF97-4360-9F05-9ABD82E671AF}"/>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417551">
            <a:off x="7672149" y="1706528"/>
            <a:ext cx="4081543" cy="4705537"/>
          </a:xfrm>
          <a:prstGeom prst="rect">
            <a:avLst/>
          </a:prstGeom>
        </p:spPr>
      </p:pic>
      <p:sp>
        <p:nvSpPr>
          <p:cNvPr id="10" name="Title 1">
            <a:extLst>
              <a:ext uri="{FF2B5EF4-FFF2-40B4-BE49-F238E27FC236}">
                <a16:creationId xmlns:a16="http://schemas.microsoft.com/office/drawing/2014/main" id="{526C6953-382A-411B-9721-62AB35340365}"/>
              </a:ext>
            </a:extLst>
          </p:cNvPr>
          <p:cNvSpPr txBox="1">
            <a:spLocks/>
          </p:cNvSpPr>
          <p:nvPr/>
        </p:nvSpPr>
        <p:spPr>
          <a:xfrm>
            <a:off x="7722163" y="145230"/>
            <a:ext cx="4364106" cy="629493"/>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500" dirty="0" err="1">
                <a:latin typeface="+mj-lt"/>
              </a:rPr>
              <a:t>Maths</a:t>
            </a:r>
            <a:r>
              <a:rPr lang="en-US" sz="2500" dirty="0">
                <a:latin typeface="+mj-lt"/>
              </a:rPr>
              <a:t> Paper 2 Example Pages (Reasoning)</a:t>
            </a:r>
            <a:endParaRPr lang="ru-RU" sz="2500" dirty="0">
              <a:latin typeface="+mj-lt"/>
            </a:endParaRPr>
          </a:p>
        </p:txBody>
      </p:sp>
      <p:sp>
        <p:nvSpPr>
          <p:cNvPr id="16" name="Flowchart: Decision 15">
            <a:extLst>
              <a:ext uri="{FF2B5EF4-FFF2-40B4-BE49-F238E27FC236}">
                <a16:creationId xmlns:a16="http://schemas.microsoft.com/office/drawing/2014/main" id="{DD53039C-1BC6-412C-A48D-B5FA85D0E3C7}"/>
              </a:ext>
            </a:extLst>
          </p:cNvPr>
          <p:cNvSpPr/>
          <p:nvPr/>
        </p:nvSpPr>
        <p:spPr>
          <a:xfrm>
            <a:off x="5593194" y="64676"/>
            <a:ext cx="198355" cy="6911439"/>
          </a:xfrm>
          <a:prstGeom prst="flowChartDecision">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Vision Statement - Pear Tree Mead Academy">
            <a:extLst>
              <a:ext uri="{FF2B5EF4-FFF2-40B4-BE49-F238E27FC236}">
                <a16:creationId xmlns:a16="http://schemas.microsoft.com/office/drawing/2014/main" id="{B4CEE37F-B29B-43C7-BC40-30D48A3FCC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2408" y="64676"/>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298699"/>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00883" y="1117332"/>
            <a:ext cx="5126743" cy="734415"/>
          </a:xfrm>
        </p:spPr>
        <p:txBody>
          <a:bodyPr>
            <a:normAutofit fontScale="90000"/>
          </a:bodyPr>
          <a:lstStyle/>
          <a:p>
            <a:r>
              <a:rPr lang="en-US" dirty="0"/>
              <a:t>Teacher Assessment/results</a:t>
            </a:r>
            <a:endParaRPr lang="ru-RU"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ru-RU" smtClean="0"/>
              <a:pPr/>
              <a:t>11</a:t>
            </a:fld>
            <a:endParaRPr lang="ru-RU" dirty="0"/>
          </a:p>
        </p:txBody>
      </p:sp>
      <p:pic>
        <p:nvPicPr>
          <p:cNvPr id="19" name="Picture 18">
            <a:extLst>
              <a:ext uri="{FF2B5EF4-FFF2-40B4-BE49-F238E27FC236}">
                <a16:creationId xmlns:a16="http://schemas.microsoft.com/office/drawing/2014/main" id="{82170316-D789-4CBC-8D19-574C12D24F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sp>
        <p:nvSpPr>
          <p:cNvPr id="7" name="Rectangle 6">
            <a:extLst>
              <a:ext uri="{FF2B5EF4-FFF2-40B4-BE49-F238E27FC236}">
                <a16:creationId xmlns:a16="http://schemas.microsoft.com/office/drawing/2014/main" id="{74A76F8D-C444-44DE-BE66-57D4F4CE5184}"/>
              </a:ext>
            </a:extLst>
          </p:cNvPr>
          <p:cNvSpPr/>
          <p:nvPr/>
        </p:nvSpPr>
        <p:spPr>
          <a:xfrm>
            <a:off x="72827" y="2117681"/>
            <a:ext cx="6187858" cy="4401205"/>
          </a:xfrm>
          <a:prstGeom prst="rect">
            <a:avLst/>
          </a:prstGeom>
        </p:spPr>
        <p:txBody>
          <a:bodyPr wrap="square">
            <a:spAutoFit/>
          </a:bodyPr>
          <a:lstStyle/>
          <a:p>
            <a:r>
              <a:rPr lang="en-US" sz="2000" dirty="0">
                <a:solidFill>
                  <a:schemeClr val="accent1"/>
                </a:solidFill>
                <a:latin typeface="Arial" panose="020B0604020202020204" pitchFamily="34" charset="0"/>
                <a:cs typeface="Arial" panose="020B0604020202020204" pitchFamily="34" charset="0"/>
              </a:rPr>
              <a:t>KS1 SATs tests are one part of evidence towards the whole teacher assessment.</a:t>
            </a:r>
          </a:p>
          <a:p>
            <a:endParaRPr lang="en-US" sz="2000" dirty="0">
              <a:solidFill>
                <a:schemeClr val="accent1"/>
              </a:solidFill>
              <a:latin typeface="Arial" panose="020B0604020202020204" pitchFamily="34" charset="0"/>
              <a:cs typeface="Arial" panose="020B0604020202020204" pitchFamily="34" charset="0"/>
            </a:endParaRPr>
          </a:p>
          <a:p>
            <a:r>
              <a:rPr lang="en-US" sz="2000" dirty="0">
                <a:solidFill>
                  <a:schemeClr val="accent1"/>
                </a:solidFill>
                <a:latin typeface="Arial" panose="020B0604020202020204" pitchFamily="34" charset="0"/>
                <a:cs typeface="Arial" panose="020B0604020202020204" pitchFamily="34" charset="0"/>
              </a:rPr>
              <a:t>They are marked in school, and an overall grading based on the whole year’s work will be made.</a:t>
            </a:r>
          </a:p>
          <a:p>
            <a:endParaRPr lang="en-US" sz="2000" dirty="0">
              <a:solidFill>
                <a:schemeClr val="accent1"/>
              </a:solidFill>
              <a:latin typeface="Arial" panose="020B0604020202020204" pitchFamily="34" charset="0"/>
              <a:cs typeface="Arial" panose="020B0604020202020204" pitchFamily="34" charset="0"/>
            </a:endParaRPr>
          </a:p>
          <a:p>
            <a:r>
              <a:rPr lang="en-US" sz="2000" dirty="0">
                <a:solidFill>
                  <a:schemeClr val="accent1"/>
                </a:solidFill>
                <a:latin typeface="Arial" panose="020B0604020202020204" pitchFamily="34" charset="0"/>
                <a:cs typeface="Arial" panose="020B0604020202020204" pitchFamily="34" charset="0"/>
              </a:rPr>
              <a:t>The results of the SATs tests are reported to the Local Authority. </a:t>
            </a:r>
          </a:p>
          <a:p>
            <a:endParaRPr lang="en-US" sz="2000" dirty="0">
              <a:solidFill>
                <a:schemeClr val="accent1"/>
              </a:solidFill>
              <a:latin typeface="Arial" panose="020B0604020202020204" pitchFamily="34" charset="0"/>
              <a:cs typeface="Arial" panose="020B0604020202020204" pitchFamily="34" charset="0"/>
            </a:endParaRPr>
          </a:p>
          <a:p>
            <a:r>
              <a:rPr lang="en-US" sz="2000" dirty="0">
                <a:solidFill>
                  <a:schemeClr val="accent1"/>
                </a:solidFill>
                <a:latin typeface="Arial" panose="020B0604020202020204" pitchFamily="34" charset="0"/>
                <a:cs typeface="Arial" panose="020B0604020202020204" pitchFamily="34" charset="0"/>
              </a:rPr>
              <a:t>Parents will also receive an end of year report detailing their child’s end of year standard.</a:t>
            </a:r>
          </a:p>
          <a:p>
            <a:endParaRPr lang="en-US" sz="2000" dirty="0">
              <a:solidFill>
                <a:schemeClr val="accent1"/>
              </a:solidFill>
              <a:latin typeface="Arial" panose="020B0604020202020204" pitchFamily="34" charset="0"/>
              <a:cs typeface="Arial" panose="020B0604020202020204" pitchFamily="34" charset="0"/>
            </a:endParaRPr>
          </a:p>
          <a:p>
            <a:r>
              <a:rPr lang="en-US" sz="2000" dirty="0">
                <a:solidFill>
                  <a:schemeClr val="accent1"/>
                </a:solidFill>
                <a:latin typeface="Arial" panose="020B0604020202020204" pitchFamily="34" charset="0"/>
                <a:cs typeface="Arial" panose="020B0604020202020204" pitchFamily="34" charset="0"/>
              </a:rPr>
              <a:t>Moderation often takes place to ensure consistency across schools.</a:t>
            </a:r>
          </a:p>
        </p:txBody>
      </p:sp>
      <p:pic>
        <p:nvPicPr>
          <p:cNvPr id="1026" name="Picture 2" descr="Vision Statement - Pear Tree Mead Academy">
            <a:extLst>
              <a:ext uri="{FF2B5EF4-FFF2-40B4-BE49-F238E27FC236}">
                <a16:creationId xmlns:a16="http://schemas.microsoft.com/office/drawing/2014/main" id="{B651FD34-8352-4DDE-A606-BF30BE9663D2}"/>
              </a:ext>
            </a:extLst>
          </p:cNvPr>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rcRect t="490" b="49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921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Age Related Expectations</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12</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80920" y="2200489"/>
            <a:ext cx="12518379" cy="3046988"/>
          </a:xfrm>
          <a:prstGeom prst="rect">
            <a:avLst/>
          </a:prstGeom>
        </p:spPr>
        <p:txBody>
          <a:bodyPr wrap="square">
            <a:spAutoFit/>
          </a:bodyPr>
          <a:lstStyle/>
          <a:p>
            <a:r>
              <a:rPr lang="en-US" sz="2400" u="sng" dirty="0">
                <a:solidFill>
                  <a:schemeClr val="tx2"/>
                </a:solidFill>
                <a:latin typeface="Arial" panose="020B0604020202020204" pitchFamily="34" charset="0"/>
                <a:cs typeface="Arial" panose="020B0604020202020204" pitchFamily="34" charset="0"/>
              </a:rPr>
              <a:t>Pre-key stage standards </a:t>
            </a:r>
            <a:r>
              <a:rPr lang="en-US" sz="2400" dirty="0">
                <a:solidFill>
                  <a:srgbClr val="000000"/>
                </a:solidFill>
                <a:latin typeface="Arial" panose="020B0604020202020204" pitchFamily="34" charset="0"/>
                <a:cs typeface="Arial" panose="020B0604020202020204" pitchFamily="34" charset="0"/>
              </a:rPr>
              <a:t>(not working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chemeClr val="accent6"/>
                </a:solidFill>
                <a:latin typeface="Arial" panose="020B0604020202020204" pitchFamily="34" charset="0"/>
                <a:cs typeface="Arial" panose="020B0604020202020204" pitchFamily="34" charset="0"/>
              </a:rPr>
              <a:t>Working towards the expected standard </a:t>
            </a:r>
            <a:r>
              <a:rPr lang="en-US" sz="2400" dirty="0">
                <a:solidFill>
                  <a:srgbClr val="000000"/>
                </a:solidFill>
                <a:latin typeface="Arial" panose="020B0604020202020204" pitchFamily="34" charset="0"/>
                <a:cs typeface="Arial" panose="020B0604020202020204" pitchFamily="34" charset="0"/>
              </a:rPr>
              <a:t>(some of the learning is within the Year 2 Curriculum).</a:t>
            </a:r>
          </a:p>
          <a:p>
            <a:endParaRPr lang="en-US" sz="2400" dirty="0">
              <a:solidFill>
                <a:srgbClr val="00B0F0"/>
              </a:solidFill>
              <a:latin typeface="Arial" panose="020B0604020202020204" pitchFamily="34" charset="0"/>
              <a:cs typeface="Arial" panose="020B0604020202020204" pitchFamily="34" charset="0"/>
            </a:endParaRPr>
          </a:p>
          <a:p>
            <a:r>
              <a:rPr lang="en-US" sz="2400" u="sng" dirty="0">
                <a:solidFill>
                  <a:srgbClr val="7030A0"/>
                </a:solidFill>
                <a:latin typeface="Arial" panose="020B0604020202020204" pitchFamily="34" charset="0"/>
                <a:cs typeface="Arial" panose="020B0604020202020204" pitchFamily="34" charset="0"/>
              </a:rPr>
              <a:t>Working at the expected standard </a:t>
            </a:r>
            <a:r>
              <a:rPr lang="en-US" sz="2400" dirty="0">
                <a:solidFill>
                  <a:srgbClr val="000000"/>
                </a:solidFill>
                <a:latin typeface="Arial" panose="020B0604020202020204" pitchFamily="34" charset="0"/>
                <a:cs typeface="Arial" panose="020B0604020202020204" pitchFamily="34" charset="0"/>
              </a:rPr>
              <a:t>(all learning is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rgbClr val="AF3790"/>
                </a:solidFill>
                <a:latin typeface="Arial" panose="020B0604020202020204" pitchFamily="34" charset="0"/>
                <a:cs typeface="Arial" panose="020B0604020202020204" pitchFamily="34" charset="0"/>
              </a:rPr>
              <a:t>Working at greater depth </a:t>
            </a:r>
            <a:r>
              <a:rPr lang="en-US" sz="2400" dirty="0">
                <a:solidFill>
                  <a:srgbClr val="000000"/>
                </a:solidFill>
                <a:latin typeface="Arial" panose="020B0604020202020204" pitchFamily="34" charset="0"/>
                <a:cs typeface="Arial" panose="020B0604020202020204" pitchFamily="34" charset="0"/>
              </a:rPr>
              <a:t>(very secure in Year 2 Curriculum, with elements of Year 3).</a:t>
            </a:r>
          </a:p>
        </p:txBody>
      </p:sp>
      <p:sp>
        <p:nvSpPr>
          <p:cNvPr id="9" name="TextBox 8">
            <a:extLst>
              <a:ext uri="{FF2B5EF4-FFF2-40B4-BE49-F238E27FC236}">
                <a16:creationId xmlns:a16="http://schemas.microsoft.com/office/drawing/2014/main" id="{BC3889F1-E2BE-46DE-A047-86B6F8600B80}"/>
              </a:ext>
            </a:extLst>
          </p:cNvPr>
          <p:cNvSpPr txBox="1"/>
          <p:nvPr/>
        </p:nvSpPr>
        <p:spPr>
          <a:xfrm>
            <a:off x="349813" y="6611778"/>
            <a:ext cx="1872208" cy="246221"/>
          </a:xfrm>
          <a:prstGeom prst="rect">
            <a:avLst/>
          </a:prstGeom>
          <a:solidFill>
            <a:schemeClr val="bg1"/>
          </a:solidFill>
          <a:effectLst>
            <a:softEdge rad="63500"/>
          </a:effectLst>
        </p:spPr>
        <p:txBody>
          <a:bodyPr wrap="square" rtlCol="0">
            <a:spAutoFit/>
          </a:bodyPr>
          <a:lstStyle/>
          <a:p>
            <a:r>
              <a:rPr lang="en-GB" sz="1000" dirty="0">
                <a:solidFill>
                  <a:srgbClr val="00B050"/>
                </a:solidFill>
                <a:latin typeface="Comic Sans MS" panose="030F0702030302020204" pitchFamily="66" charset="0"/>
              </a:rPr>
              <a:t>apple</a:t>
            </a:r>
            <a:r>
              <a:rPr lang="en-GB" sz="1000" dirty="0">
                <a:solidFill>
                  <a:schemeClr val="accent4"/>
                </a:solidFill>
                <a:latin typeface="Comic Sans MS" panose="030F0702030302020204" pitchFamily="66" charset="0"/>
              </a:rPr>
              <a:t>forthe</a:t>
            </a:r>
            <a:r>
              <a:rPr lang="en-GB" sz="1000" dirty="0">
                <a:solidFill>
                  <a:srgbClr val="00B050"/>
                </a:solidFill>
                <a:latin typeface="Comic Sans MS" panose="030F0702030302020204" pitchFamily="66" charset="0"/>
              </a:rPr>
              <a:t>teacher.co.uk</a:t>
            </a:r>
          </a:p>
        </p:txBody>
      </p:sp>
      <p:pic>
        <p:nvPicPr>
          <p:cNvPr id="11" name="Picture 10">
            <a:extLst>
              <a:ext uri="{FF2B5EF4-FFF2-40B4-BE49-F238E27FC236}">
                <a16:creationId xmlns:a16="http://schemas.microsoft.com/office/drawing/2014/main" id="{FAC5F638-47E5-49D2-A065-D9151EEF21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8" name="Picture 7">
            <a:extLst>
              <a:ext uri="{FF2B5EF4-FFF2-40B4-BE49-F238E27FC236}">
                <a16:creationId xmlns:a16="http://schemas.microsoft.com/office/drawing/2014/main" id="{D4D5FA06-0210-4300-9C13-1CD0D5AC811E}"/>
              </a:ext>
            </a:extLst>
          </p:cNvPr>
          <p:cNvPicPr>
            <a:picLocks noChangeAspect="1"/>
          </p:cNvPicPr>
          <p:nvPr/>
        </p:nvPicPr>
        <p:blipFill>
          <a:blip r:embed="rId3"/>
          <a:stretch>
            <a:fillRect/>
          </a:stretch>
        </p:blipFill>
        <p:spPr>
          <a:xfrm>
            <a:off x="9610480" y="6585523"/>
            <a:ext cx="2688569" cy="298730"/>
          </a:xfrm>
          <a:prstGeom prst="rect">
            <a:avLst/>
          </a:prstGeom>
        </p:spPr>
      </p:pic>
      <p:pic>
        <p:nvPicPr>
          <p:cNvPr id="5" name="Picture 2" descr="Vision Statement - Pear Tree Mead Academy">
            <a:extLst>
              <a:ext uri="{FF2B5EF4-FFF2-40B4-BE49-F238E27FC236}">
                <a16:creationId xmlns:a16="http://schemas.microsoft.com/office/drawing/2014/main" id="{71B752B5-AD59-44EB-A19D-390F6084A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2057" y="231738"/>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02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2414" y="807865"/>
            <a:ext cx="4769947" cy="1061509"/>
          </a:xfrm>
        </p:spPr>
        <p:txBody>
          <a:bodyPr>
            <a:normAutofit fontScale="90000"/>
          </a:bodyPr>
          <a:lstStyle/>
          <a:p>
            <a:r>
              <a:rPr lang="en-US" dirty="0"/>
              <a:t>How can you help your child prepare?</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13</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0" y="2378975"/>
            <a:ext cx="11991975" cy="4678204"/>
          </a:xfrm>
          <a:prstGeom prst="rect">
            <a:avLst/>
          </a:prstGeom>
        </p:spPr>
        <p:txBody>
          <a:bodyPr wrap="square">
            <a:spAutoFit/>
          </a:bodyPr>
          <a:lstStyle/>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reading</a:t>
            </a:r>
            <a:r>
              <a:rPr lang="en-US" sz="2000" dirty="0">
                <a:latin typeface="Arial" panose="020B0604020202020204" pitchFamily="34" charset="0"/>
                <a:cs typeface="Arial" panose="020B0604020202020204" pitchFamily="34" charset="0"/>
              </a:rPr>
              <a:t> - listen to them read and focus on bringing out a ‘love of reading’.  Also reading stories to your child allows them to develop language, listening skills and comprehension.   Encourage making predictions of what might happen next.</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writing</a:t>
            </a:r>
            <a:r>
              <a:rPr lang="en-US" sz="2000" dirty="0">
                <a:latin typeface="Arial" panose="020B0604020202020204" pitchFamily="34" charset="0"/>
                <a:cs typeface="Arial" panose="020B0604020202020204" pitchFamily="34" charset="0"/>
              </a:rPr>
              <a:t> - support with weekly spellings, write together to make shopping lists and letter writing. Encourage your child to use adjectives to make their work exciting and remind them to use capital letters and full stops consistently.</a:t>
            </a:r>
          </a:p>
          <a:p>
            <a:pPr marL="457200" indent="-4572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000" u="sng" dirty="0">
                <a:latin typeface="Arial" panose="020B0604020202020204" pitchFamily="34" charset="0"/>
                <a:cs typeface="Arial" panose="020B0604020202020204" pitchFamily="34" charset="0"/>
              </a:rPr>
              <a:t>Help your child with maths</a:t>
            </a:r>
            <a:r>
              <a:rPr lang="en-US" sz="2000" dirty="0">
                <a:latin typeface="Arial" panose="020B0604020202020204" pitchFamily="34" charset="0"/>
                <a:cs typeface="Arial" panose="020B0604020202020204" pitchFamily="34" charset="0"/>
              </a:rPr>
              <a:t> - play times table games, encourage them to help with cooking, weighing and measuring ingredients, work out what time it is together, provide opportunities for your child to pay for things in a shop, to work out how much things cost and how much change will be needed. </a:t>
            </a:r>
            <a:r>
              <a:rPr lang="en-US" sz="2000" dirty="0" err="1">
                <a:latin typeface="Arial" panose="020B0604020202020204" pitchFamily="34" charset="0"/>
                <a:cs typeface="Arial" panose="020B0604020202020204" pitchFamily="34" charset="0"/>
              </a:rPr>
              <a:t>Practise</a:t>
            </a:r>
            <a:r>
              <a:rPr lang="en-US" sz="2000" dirty="0">
                <a:latin typeface="Arial" panose="020B0604020202020204" pitchFamily="34" charset="0"/>
                <a:cs typeface="Arial" panose="020B0604020202020204" pitchFamily="34" charset="0"/>
              </a:rPr>
              <a:t> addition and subtraction questions using numbers up to 100.</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3000" dirty="0"/>
          </a:p>
        </p:txBody>
      </p:sp>
      <p:pic>
        <p:nvPicPr>
          <p:cNvPr id="7" name="Picture 6">
            <a:extLst>
              <a:ext uri="{FF2B5EF4-FFF2-40B4-BE49-F238E27FC236}">
                <a16:creationId xmlns:a16="http://schemas.microsoft.com/office/drawing/2014/main" id="{EB55FDD3-B449-4506-942F-7222BEE4AF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6" name="Picture 2" descr="Vision Statement - Pear Tree Mead Academy">
            <a:extLst>
              <a:ext uri="{FF2B5EF4-FFF2-40B4-BE49-F238E27FC236}">
                <a16:creationId xmlns:a16="http://schemas.microsoft.com/office/drawing/2014/main" id="{02719509-95B1-4EFE-B785-7CBBF0CC3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2000" y="284301"/>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86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US" dirty="0"/>
              <a:t>Your time is appreciated.</a:t>
            </a:r>
            <a:endParaRPr lang="ru-RU" dirty="0"/>
          </a:p>
        </p:txBody>
      </p:sp>
      <p:sp>
        <p:nvSpPr>
          <p:cNvPr id="3" name="Rectangle 2">
            <a:extLst>
              <a:ext uri="{FF2B5EF4-FFF2-40B4-BE49-F238E27FC236}">
                <a16:creationId xmlns:a16="http://schemas.microsoft.com/office/drawing/2014/main" id="{92C51D28-6743-4B6F-9A6F-F9A4A5AD0CBD}"/>
              </a:ext>
            </a:extLst>
          </p:cNvPr>
          <p:cNvSpPr/>
          <p:nvPr/>
        </p:nvSpPr>
        <p:spPr>
          <a:xfrm>
            <a:off x="7382778" y="5667225"/>
            <a:ext cx="464640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Any Questions?</a:t>
            </a:r>
          </a:p>
        </p:txBody>
      </p:sp>
      <p:pic>
        <p:nvPicPr>
          <p:cNvPr id="9" name="Picture 8">
            <a:extLst>
              <a:ext uri="{FF2B5EF4-FFF2-40B4-BE49-F238E27FC236}">
                <a16:creationId xmlns:a16="http://schemas.microsoft.com/office/drawing/2014/main" id="{1EF18794-9DC9-40FF-BE3C-010E0BB699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525783"/>
            <a:ext cx="353085" cy="332216"/>
          </a:xfrm>
          <a:prstGeom prst="rect">
            <a:avLst/>
          </a:prstGeom>
        </p:spPr>
      </p:pic>
      <p:pic>
        <p:nvPicPr>
          <p:cNvPr id="11" name="Picture Placeholder 23" descr="A picture containing sky, outdoor, person, woman&#10;&#10;Description automatically generated">
            <a:extLst>
              <a:ext uri="{FF2B5EF4-FFF2-40B4-BE49-F238E27FC236}">
                <a16:creationId xmlns:a16="http://schemas.microsoft.com/office/drawing/2014/main" id="{059F6EE1-29E8-46FC-ACF6-66AD8380D4B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12784" y="1566064"/>
            <a:ext cx="4948037" cy="4220558"/>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p:spPr>
      </p:pic>
      <p:pic>
        <p:nvPicPr>
          <p:cNvPr id="5" name="Picture 2" descr="Vision Statement - Pear Tree Mead Academy">
            <a:extLst>
              <a:ext uri="{FF2B5EF4-FFF2-40B4-BE49-F238E27FC236}">
                <a16:creationId xmlns:a16="http://schemas.microsoft.com/office/drawing/2014/main" id="{99589B89-537E-4E80-8FFD-848F01CBD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89253" y="267445"/>
            <a:ext cx="1539925" cy="183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onBusiness Presentation Layout_Elementary_MO - v4.potx" id="{4DC39F4E-E9E8-4D22-BDE0-044CC575188F}" vid="{A1165295-B50A-4F62-B2CC-94F4F7BF07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Elementary school presentation</Template>
  <TotalTime>0</TotalTime>
  <Words>724</Words>
  <Application>Microsoft Office PowerPoint</Application>
  <PresentationFormat>Widescreen</PresentationFormat>
  <Paragraphs>104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Comic Sans MS</vt:lpstr>
      <vt:lpstr>Franklin Gothic Book</vt:lpstr>
      <vt:lpstr>Office Theme</vt:lpstr>
      <vt:lpstr>KS1 SATs</vt:lpstr>
      <vt:lpstr>What are SATs?</vt:lpstr>
      <vt:lpstr>How are SATs run at PTM?</vt:lpstr>
      <vt:lpstr>An outline of the tests</vt:lpstr>
      <vt:lpstr>English – Reading Paper 1 Example Page</vt:lpstr>
      <vt:lpstr>English – Reading Paper 2 Example Pages</vt:lpstr>
      <vt:lpstr>English</vt:lpstr>
      <vt:lpstr>English – Spelling Example Page</vt:lpstr>
      <vt:lpstr>Maths</vt:lpstr>
      <vt:lpstr>Maths Paper 1 Example Pages (Arithmetic)</vt:lpstr>
      <vt:lpstr>Teacher Assessment/results</vt:lpstr>
      <vt:lpstr>Age Related Expectations</vt:lpstr>
      <vt:lpstr>How can you help your child prepare?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2018-11-18T22:15:54Z</dcterms:created>
  <dcterms:modified xsi:type="dcterms:W3CDTF">2022-01-06T09:49:40Z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2018-08-01T18:51:16.8781335Z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