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3" r:id="rId4"/>
  </p:sldMasterIdLst>
  <p:sldIdLst>
    <p:sldId id="257" r:id="rId5"/>
    <p:sldId id="262" r:id="rId6"/>
    <p:sldId id="263" r:id="rId7"/>
    <p:sldId id="267" r:id="rId8"/>
    <p:sldId id="264" r:id="rId9"/>
    <p:sldId id="268" r:id="rId10"/>
    <p:sldId id="273" r:id="rId11"/>
    <p:sldId id="266" r:id="rId12"/>
    <p:sldId id="269" r:id="rId13"/>
    <p:sldId id="270" r:id="rId14"/>
    <p:sldId id="271" r:id="rId15"/>
    <p:sldId id="265"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FB8F1A-EB6E-4D99-8697-3A1249221EF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A289A36-7F2E-4E88-8FA1-C42C6E1C2F78}">
      <dgm:prSet/>
      <dgm:spPr/>
      <dgm:t>
        <a:bodyPr/>
        <a:lstStyle/>
        <a:p>
          <a:r>
            <a:rPr lang="en-GB" dirty="0"/>
            <a:t>It’s okay to be in any zone.  As adults we can be in these zones and it is important to discuss our own emotions.</a:t>
          </a:r>
          <a:endParaRPr lang="en-US" dirty="0"/>
        </a:p>
      </dgm:t>
    </dgm:pt>
    <dgm:pt modelId="{EEF98D7C-CA91-414C-A027-ED9356D7A212}" type="parTrans" cxnId="{BF888165-4F6E-470D-987D-B1E4459D49E7}">
      <dgm:prSet/>
      <dgm:spPr/>
      <dgm:t>
        <a:bodyPr/>
        <a:lstStyle/>
        <a:p>
          <a:endParaRPr lang="en-US"/>
        </a:p>
      </dgm:t>
    </dgm:pt>
    <dgm:pt modelId="{9A8595B3-FA96-4270-8DEC-33824A71909B}" type="sibTrans" cxnId="{BF888165-4F6E-470D-987D-B1E4459D49E7}">
      <dgm:prSet/>
      <dgm:spPr/>
      <dgm:t>
        <a:bodyPr/>
        <a:lstStyle/>
        <a:p>
          <a:endParaRPr lang="en-US"/>
        </a:p>
      </dgm:t>
    </dgm:pt>
    <dgm:pt modelId="{C33BBBF3-C6DB-49A8-AA3B-7DD00861B712}">
      <dgm:prSet/>
      <dgm:spPr/>
      <dgm:t>
        <a:bodyPr/>
        <a:lstStyle/>
        <a:p>
          <a:r>
            <a:rPr lang="en-GB"/>
            <a:t>Children need to be able to identify what zone they are in and what they can do when they are in that zone.</a:t>
          </a:r>
          <a:endParaRPr lang="en-US"/>
        </a:p>
      </dgm:t>
    </dgm:pt>
    <dgm:pt modelId="{15076613-3495-4D97-885D-EC819339CBCC}" type="parTrans" cxnId="{0A7F6241-FD6B-4E44-8318-CA4BC3EA7EAA}">
      <dgm:prSet/>
      <dgm:spPr/>
      <dgm:t>
        <a:bodyPr/>
        <a:lstStyle/>
        <a:p>
          <a:endParaRPr lang="en-US"/>
        </a:p>
      </dgm:t>
    </dgm:pt>
    <dgm:pt modelId="{061EBA27-E7E6-4F4A-BB4E-E8E9053CB21F}" type="sibTrans" cxnId="{0A7F6241-FD6B-4E44-8318-CA4BC3EA7EAA}">
      <dgm:prSet/>
      <dgm:spPr/>
      <dgm:t>
        <a:bodyPr/>
        <a:lstStyle/>
        <a:p>
          <a:endParaRPr lang="en-US"/>
        </a:p>
      </dgm:t>
    </dgm:pt>
    <dgm:pt modelId="{DC786DC5-A213-4FB1-AB75-3C24EB0010DB}">
      <dgm:prSet/>
      <dgm:spPr/>
      <dgm:t>
        <a:bodyPr/>
        <a:lstStyle/>
        <a:p>
          <a:r>
            <a:rPr lang="en-GB"/>
            <a:t>Teaching the children what to do in each zone will help them to be successful at school, at home and in the community.</a:t>
          </a:r>
          <a:endParaRPr lang="en-US"/>
        </a:p>
      </dgm:t>
    </dgm:pt>
    <dgm:pt modelId="{99A9D414-7047-4B7B-B9F0-2E52FA74D2B4}" type="parTrans" cxnId="{2DACD6F4-BAAF-42FA-A9A8-3280403F3FCE}">
      <dgm:prSet/>
      <dgm:spPr/>
      <dgm:t>
        <a:bodyPr/>
        <a:lstStyle/>
        <a:p>
          <a:endParaRPr lang="en-US"/>
        </a:p>
      </dgm:t>
    </dgm:pt>
    <dgm:pt modelId="{C4CD9077-A177-40B7-9BEA-3FE4D8502733}" type="sibTrans" cxnId="{2DACD6F4-BAAF-42FA-A9A8-3280403F3FCE}">
      <dgm:prSet/>
      <dgm:spPr/>
      <dgm:t>
        <a:bodyPr/>
        <a:lstStyle/>
        <a:p>
          <a:endParaRPr lang="en-US"/>
        </a:p>
      </dgm:t>
    </dgm:pt>
    <dgm:pt modelId="{75796A5F-EB10-43CA-B603-9CD5DA62F14E}">
      <dgm:prSet/>
      <dgm:spPr/>
      <dgm:t>
        <a:bodyPr/>
        <a:lstStyle/>
        <a:p>
          <a:r>
            <a:rPr lang="en-GB"/>
            <a:t>Using the zones will allow the children to be safe, respectful and responsible.</a:t>
          </a:r>
          <a:endParaRPr lang="en-US"/>
        </a:p>
      </dgm:t>
    </dgm:pt>
    <dgm:pt modelId="{C0C06666-5CDC-403B-AF34-DB82BDB96235}" type="parTrans" cxnId="{614C6ECF-0227-426E-9E23-8E34C54A51A9}">
      <dgm:prSet/>
      <dgm:spPr/>
      <dgm:t>
        <a:bodyPr/>
        <a:lstStyle/>
        <a:p>
          <a:endParaRPr lang="en-US"/>
        </a:p>
      </dgm:t>
    </dgm:pt>
    <dgm:pt modelId="{6DF30417-3A2A-4040-899D-3828B72F8061}" type="sibTrans" cxnId="{614C6ECF-0227-426E-9E23-8E34C54A51A9}">
      <dgm:prSet/>
      <dgm:spPr/>
      <dgm:t>
        <a:bodyPr/>
        <a:lstStyle/>
        <a:p>
          <a:endParaRPr lang="en-US"/>
        </a:p>
      </dgm:t>
    </dgm:pt>
    <dgm:pt modelId="{FAA50CF8-7131-487C-A878-068FDF480C11}" type="pres">
      <dgm:prSet presAssocID="{43FB8F1A-EB6E-4D99-8697-3A1249221EFF}" presName="root" presStyleCnt="0">
        <dgm:presLayoutVars>
          <dgm:dir/>
          <dgm:resizeHandles val="exact"/>
        </dgm:presLayoutVars>
      </dgm:prSet>
      <dgm:spPr/>
    </dgm:pt>
    <dgm:pt modelId="{F38F5BB2-440A-4FDB-89AC-66E0BABB279E}" type="pres">
      <dgm:prSet presAssocID="{CA289A36-7F2E-4E88-8FA1-C42C6E1C2F78}" presName="compNode" presStyleCnt="0"/>
      <dgm:spPr/>
    </dgm:pt>
    <dgm:pt modelId="{0A810851-DF74-4E9E-BFAD-38922DFAB060}" type="pres">
      <dgm:prSet presAssocID="{CA289A36-7F2E-4E88-8FA1-C42C6E1C2F78}" presName="bgRect" presStyleLbl="bgShp" presStyleIdx="0" presStyleCnt="4"/>
      <dgm:spPr/>
    </dgm:pt>
    <dgm:pt modelId="{3F0E0E15-B613-4691-9F06-4A28EFCD6197}" type="pres">
      <dgm:prSet presAssocID="{CA289A36-7F2E-4E88-8FA1-C42C6E1C2F7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humbs up sign"/>
        </a:ext>
      </dgm:extLst>
    </dgm:pt>
    <dgm:pt modelId="{79B1E446-C8B0-4F08-9E72-EB1533AD3CC5}" type="pres">
      <dgm:prSet presAssocID="{CA289A36-7F2E-4E88-8FA1-C42C6E1C2F78}" presName="spaceRect" presStyleCnt="0"/>
      <dgm:spPr/>
    </dgm:pt>
    <dgm:pt modelId="{F5C22227-7BBA-430A-811D-52D30960447C}" type="pres">
      <dgm:prSet presAssocID="{CA289A36-7F2E-4E88-8FA1-C42C6E1C2F78}" presName="parTx" presStyleLbl="revTx" presStyleIdx="0" presStyleCnt="4">
        <dgm:presLayoutVars>
          <dgm:chMax val="0"/>
          <dgm:chPref val="0"/>
        </dgm:presLayoutVars>
      </dgm:prSet>
      <dgm:spPr/>
    </dgm:pt>
    <dgm:pt modelId="{862047BD-54C8-4B0F-BC49-2A8D7AAE4B6D}" type="pres">
      <dgm:prSet presAssocID="{9A8595B3-FA96-4270-8DEC-33824A71909B}" presName="sibTrans" presStyleCnt="0"/>
      <dgm:spPr/>
    </dgm:pt>
    <dgm:pt modelId="{1F1B5560-5544-4C85-A03E-413673A109C2}" type="pres">
      <dgm:prSet presAssocID="{C33BBBF3-C6DB-49A8-AA3B-7DD00861B712}" presName="compNode" presStyleCnt="0"/>
      <dgm:spPr/>
    </dgm:pt>
    <dgm:pt modelId="{7AD1DAB9-09CB-4BF1-96E6-268A968A65AA}" type="pres">
      <dgm:prSet presAssocID="{C33BBBF3-C6DB-49A8-AA3B-7DD00861B712}" presName="bgRect" presStyleLbl="bgShp" presStyleIdx="1" presStyleCnt="4"/>
      <dgm:spPr/>
    </dgm:pt>
    <dgm:pt modelId="{10F94575-8656-4A00-8304-46ACD846160E}" type="pres">
      <dgm:prSet presAssocID="{C33BBBF3-C6DB-49A8-AA3B-7DD00861B712}"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Magnifying glass"/>
        </a:ext>
      </dgm:extLst>
    </dgm:pt>
    <dgm:pt modelId="{68668DA7-1C27-452D-85D1-4D4A70E3B65E}" type="pres">
      <dgm:prSet presAssocID="{C33BBBF3-C6DB-49A8-AA3B-7DD00861B712}" presName="spaceRect" presStyleCnt="0"/>
      <dgm:spPr/>
    </dgm:pt>
    <dgm:pt modelId="{3E8C8F90-8CC4-4786-9E46-781D29DF2FEA}" type="pres">
      <dgm:prSet presAssocID="{C33BBBF3-C6DB-49A8-AA3B-7DD00861B712}" presName="parTx" presStyleLbl="revTx" presStyleIdx="1" presStyleCnt="4">
        <dgm:presLayoutVars>
          <dgm:chMax val="0"/>
          <dgm:chPref val="0"/>
        </dgm:presLayoutVars>
      </dgm:prSet>
      <dgm:spPr/>
    </dgm:pt>
    <dgm:pt modelId="{05BC581F-011A-48B2-B1E5-D7C0EC1A5823}" type="pres">
      <dgm:prSet presAssocID="{061EBA27-E7E6-4F4A-BB4E-E8E9053CB21F}" presName="sibTrans" presStyleCnt="0"/>
      <dgm:spPr/>
    </dgm:pt>
    <dgm:pt modelId="{DD6FB2B2-C021-459F-B3CF-1BF0373AAF2C}" type="pres">
      <dgm:prSet presAssocID="{DC786DC5-A213-4FB1-AB75-3C24EB0010DB}" presName="compNode" presStyleCnt="0"/>
      <dgm:spPr/>
    </dgm:pt>
    <dgm:pt modelId="{D70987A0-58C9-40AE-A60F-EFF3932BDE6C}" type="pres">
      <dgm:prSet presAssocID="{DC786DC5-A213-4FB1-AB75-3C24EB0010DB}" presName="bgRect" presStyleLbl="bgShp" presStyleIdx="2" presStyleCnt="4"/>
      <dgm:spPr/>
    </dgm:pt>
    <dgm:pt modelId="{17ED0636-710E-4EBB-8AED-C12CC5B990C5}" type="pres">
      <dgm:prSet presAssocID="{DC786DC5-A213-4FB1-AB75-3C24EB0010D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Aspiration"/>
        </a:ext>
      </dgm:extLst>
    </dgm:pt>
    <dgm:pt modelId="{678653C2-827C-45E9-A2AB-8CF71640FE23}" type="pres">
      <dgm:prSet presAssocID="{DC786DC5-A213-4FB1-AB75-3C24EB0010DB}" presName="spaceRect" presStyleCnt="0"/>
      <dgm:spPr/>
    </dgm:pt>
    <dgm:pt modelId="{3774082E-69EB-4296-B676-2E40DD11903F}" type="pres">
      <dgm:prSet presAssocID="{DC786DC5-A213-4FB1-AB75-3C24EB0010DB}" presName="parTx" presStyleLbl="revTx" presStyleIdx="2" presStyleCnt="4">
        <dgm:presLayoutVars>
          <dgm:chMax val="0"/>
          <dgm:chPref val="0"/>
        </dgm:presLayoutVars>
      </dgm:prSet>
      <dgm:spPr/>
    </dgm:pt>
    <dgm:pt modelId="{236E6ECC-F870-4670-A267-88433317EA3D}" type="pres">
      <dgm:prSet presAssocID="{C4CD9077-A177-40B7-9BEA-3FE4D8502733}" presName="sibTrans" presStyleCnt="0"/>
      <dgm:spPr/>
    </dgm:pt>
    <dgm:pt modelId="{37FF8C3B-476E-499C-8429-D4CA68C11DC6}" type="pres">
      <dgm:prSet presAssocID="{75796A5F-EB10-43CA-B603-9CD5DA62F14E}" presName="compNode" presStyleCnt="0"/>
      <dgm:spPr/>
    </dgm:pt>
    <dgm:pt modelId="{AF6699CF-9030-4662-A448-430E0084496C}" type="pres">
      <dgm:prSet presAssocID="{75796A5F-EB10-43CA-B603-9CD5DA62F14E}" presName="bgRect" presStyleLbl="bgShp" presStyleIdx="3" presStyleCnt="4"/>
      <dgm:spPr/>
    </dgm:pt>
    <dgm:pt modelId="{B6D4CB53-8831-4C1A-8067-92BC6ACC75C7}" type="pres">
      <dgm:prSet presAssocID="{75796A5F-EB10-43CA-B603-9CD5DA62F14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Smiling face outline"/>
        </a:ext>
      </dgm:extLst>
    </dgm:pt>
    <dgm:pt modelId="{A7578BC8-4AE1-46BA-9864-484B7389D6F6}" type="pres">
      <dgm:prSet presAssocID="{75796A5F-EB10-43CA-B603-9CD5DA62F14E}" presName="spaceRect" presStyleCnt="0"/>
      <dgm:spPr/>
    </dgm:pt>
    <dgm:pt modelId="{3E70BD28-2244-43AC-97B1-46D376CABE2A}" type="pres">
      <dgm:prSet presAssocID="{75796A5F-EB10-43CA-B603-9CD5DA62F14E}" presName="parTx" presStyleLbl="revTx" presStyleIdx="3" presStyleCnt="4">
        <dgm:presLayoutVars>
          <dgm:chMax val="0"/>
          <dgm:chPref val="0"/>
        </dgm:presLayoutVars>
      </dgm:prSet>
      <dgm:spPr/>
    </dgm:pt>
  </dgm:ptLst>
  <dgm:cxnLst>
    <dgm:cxn modelId="{8D824D0C-0F3D-4112-98C3-3D21CE5C25ED}" type="presOf" srcId="{43FB8F1A-EB6E-4D99-8697-3A1249221EFF}" destId="{FAA50CF8-7131-487C-A878-068FDF480C11}" srcOrd="0" destOrd="0" presId="urn:microsoft.com/office/officeart/2018/2/layout/IconVerticalSolidList"/>
    <dgm:cxn modelId="{61BEE734-5847-4271-A4FA-C73CBEF565E6}" type="presOf" srcId="{C33BBBF3-C6DB-49A8-AA3B-7DD00861B712}" destId="{3E8C8F90-8CC4-4786-9E46-781D29DF2FEA}" srcOrd="0" destOrd="0" presId="urn:microsoft.com/office/officeart/2018/2/layout/IconVerticalSolidList"/>
    <dgm:cxn modelId="{0A7F6241-FD6B-4E44-8318-CA4BC3EA7EAA}" srcId="{43FB8F1A-EB6E-4D99-8697-3A1249221EFF}" destId="{C33BBBF3-C6DB-49A8-AA3B-7DD00861B712}" srcOrd="1" destOrd="0" parTransId="{15076613-3495-4D97-885D-EC819339CBCC}" sibTransId="{061EBA27-E7E6-4F4A-BB4E-E8E9053CB21F}"/>
    <dgm:cxn modelId="{BF888165-4F6E-470D-987D-B1E4459D49E7}" srcId="{43FB8F1A-EB6E-4D99-8697-3A1249221EFF}" destId="{CA289A36-7F2E-4E88-8FA1-C42C6E1C2F78}" srcOrd="0" destOrd="0" parTransId="{EEF98D7C-CA91-414C-A027-ED9356D7A212}" sibTransId="{9A8595B3-FA96-4270-8DEC-33824A71909B}"/>
    <dgm:cxn modelId="{15EA3AA6-4425-429E-A9F4-FAD3ACAA08FB}" type="presOf" srcId="{75796A5F-EB10-43CA-B603-9CD5DA62F14E}" destId="{3E70BD28-2244-43AC-97B1-46D376CABE2A}" srcOrd="0" destOrd="0" presId="urn:microsoft.com/office/officeart/2018/2/layout/IconVerticalSolidList"/>
    <dgm:cxn modelId="{3159CAB1-F869-429E-8966-C5767E077EB8}" type="presOf" srcId="{DC786DC5-A213-4FB1-AB75-3C24EB0010DB}" destId="{3774082E-69EB-4296-B676-2E40DD11903F}" srcOrd="0" destOrd="0" presId="urn:microsoft.com/office/officeart/2018/2/layout/IconVerticalSolidList"/>
    <dgm:cxn modelId="{614C6ECF-0227-426E-9E23-8E34C54A51A9}" srcId="{43FB8F1A-EB6E-4D99-8697-3A1249221EFF}" destId="{75796A5F-EB10-43CA-B603-9CD5DA62F14E}" srcOrd="3" destOrd="0" parTransId="{C0C06666-5CDC-403B-AF34-DB82BDB96235}" sibTransId="{6DF30417-3A2A-4040-899D-3828B72F8061}"/>
    <dgm:cxn modelId="{73C43CE8-BB66-4AB4-8336-B30C079B5D1D}" type="presOf" srcId="{CA289A36-7F2E-4E88-8FA1-C42C6E1C2F78}" destId="{F5C22227-7BBA-430A-811D-52D30960447C}" srcOrd="0" destOrd="0" presId="urn:microsoft.com/office/officeart/2018/2/layout/IconVerticalSolidList"/>
    <dgm:cxn modelId="{2DACD6F4-BAAF-42FA-A9A8-3280403F3FCE}" srcId="{43FB8F1A-EB6E-4D99-8697-3A1249221EFF}" destId="{DC786DC5-A213-4FB1-AB75-3C24EB0010DB}" srcOrd="2" destOrd="0" parTransId="{99A9D414-7047-4B7B-B9F0-2E52FA74D2B4}" sibTransId="{C4CD9077-A177-40B7-9BEA-3FE4D8502733}"/>
    <dgm:cxn modelId="{035F85D3-F4D2-4A83-BBA5-6268D52DDBB4}" type="presParOf" srcId="{FAA50CF8-7131-487C-A878-068FDF480C11}" destId="{F38F5BB2-440A-4FDB-89AC-66E0BABB279E}" srcOrd="0" destOrd="0" presId="urn:microsoft.com/office/officeart/2018/2/layout/IconVerticalSolidList"/>
    <dgm:cxn modelId="{8C7DCB5E-2DDE-4464-9092-AA2C85AE2FEB}" type="presParOf" srcId="{F38F5BB2-440A-4FDB-89AC-66E0BABB279E}" destId="{0A810851-DF74-4E9E-BFAD-38922DFAB060}" srcOrd="0" destOrd="0" presId="urn:microsoft.com/office/officeart/2018/2/layout/IconVerticalSolidList"/>
    <dgm:cxn modelId="{ED5F4006-FB06-4B68-9475-8865E0B0B645}" type="presParOf" srcId="{F38F5BB2-440A-4FDB-89AC-66E0BABB279E}" destId="{3F0E0E15-B613-4691-9F06-4A28EFCD6197}" srcOrd="1" destOrd="0" presId="urn:microsoft.com/office/officeart/2018/2/layout/IconVerticalSolidList"/>
    <dgm:cxn modelId="{80C0E9AF-6B3C-47AA-865B-E9BA9A1CA7AD}" type="presParOf" srcId="{F38F5BB2-440A-4FDB-89AC-66E0BABB279E}" destId="{79B1E446-C8B0-4F08-9E72-EB1533AD3CC5}" srcOrd="2" destOrd="0" presId="urn:microsoft.com/office/officeart/2018/2/layout/IconVerticalSolidList"/>
    <dgm:cxn modelId="{5A5383FB-988F-46A6-81E4-F3B6440A93A3}" type="presParOf" srcId="{F38F5BB2-440A-4FDB-89AC-66E0BABB279E}" destId="{F5C22227-7BBA-430A-811D-52D30960447C}" srcOrd="3" destOrd="0" presId="urn:microsoft.com/office/officeart/2018/2/layout/IconVerticalSolidList"/>
    <dgm:cxn modelId="{5D3B6F74-3034-4568-9918-A1FC4A9EE897}" type="presParOf" srcId="{FAA50CF8-7131-487C-A878-068FDF480C11}" destId="{862047BD-54C8-4B0F-BC49-2A8D7AAE4B6D}" srcOrd="1" destOrd="0" presId="urn:microsoft.com/office/officeart/2018/2/layout/IconVerticalSolidList"/>
    <dgm:cxn modelId="{097B33FE-225F-4B80-8921-DC6B5CC8D2DC}" type="presParOf" srcId="{FAA50CF8-7131-487C-A878-068FDF480C11}" destId="{1F1B5560-5544-4C85-A03E-413673A109C2}" srcOrd="2" destOrd="0" presId="urn:microsoft.com/office/officeart/2018/2/layout/IconVerticalSolidList"/>
    <dgm:cxn modelId="{5E139CFC-39C3-4213-8D6C-360E10E60D0F}" type="presParOf" srcId="{1F1B5560-5544-4C85-A03E-413673A109C2}" destId="{7AD1DAB9-09CB-4BF1-96E6-268A968A65AA}" srcOrd="0" destOrd="0" presId="urn:microsoft.com/office/officeart/2018/2/layout/IconVerticalSolidList"/>
    <dgm:cxn modelId="{45AC228C-E469-483A-A87C-F721841CBCD4}" type="presParOf" srcId="{1F1B5560-5544-4C85-A03E-413673A109C2}" destId="{10F94575-8656-4A00-8304-46ACD846160E}" srcOrd="1" destOrd="0" presId="urn:microsoft.com/office/officeart/2018/2/layout/IconVerticalSolidList"/>
    <dgm:cxn modelId="{4F8170A7-7BF5-4FE9-8891-889E5D52D6D6}" type="presParOf" srcId="{1F1B5560-5544-4C85-A03E-413673A109C2}" destId="{68668DA7-1C27-452D-85D1-4D4A70E3B65E}" srcOrd="2" destOrd="0" presId="urn:microsoft.com/office/officeart/2018/2/layout/IconVerticalSolidList"/>
    <dgm:cxn modelId="{7D01BDA7-BC14-4D29-8F9B-D542D807E458}" type="presParOf" srcId="{1F1B5560-5544-4C85-A03E-413673A109C2}" destId="{3E8C8F90-8CC4-4786-9E46-781D29DF2FEA}" srcOrd="3" destOrd="0" presId="urn:microsoft.com/office/officeart/2018/2/layout/IconVerticalSolidList"/>
    <dgm:cxn modelId="{2D015359-B767-494C-BA97-72FCA14D42C0}" type="presParOf" srcId="{FAA50CF8-7131-487C-A878-068FDF480C11}" destId="{05BC581F-011A-48B2-B1E5-D7C0EC1A5823}" srcOrd="3" destOrd="0" presId="urn:microsoft.com/office/officeart/2018/2/layout/IconVerticalSolidList"/>
    <dgm:cxn modelId="{2C6B9EB5-58D5-4648-AF02-7F0BFDCDC446}" type="presParOf" srcId="{FAA50CF8-7131-487C-A878-068FDF480C11}" destId="{DD6FB2B2-C021-459F-B3CF-1BF0373AAF2C}" srcOrd="4" destOrd="0" presId="urn:microsoft.com/office/officeart/2018/2/layout/IconVerticalSolidList"/>
    <dgm:cxn modelId="{1F0CA9C6-0C84-4623-84C1-6EBFBBF5BD96}" type="presParOf" srcId="{DD6FB2B2-C021-459F-B3CF-1BF0373AAF2C}" destId="{D70987A0-58C9-40AE-A60F-EFF3932BDE6C}" srcOrd="0" destOrd="0" presId="urn:microsoft.com/office/officeart/2018/2/layout/IconVerticalSolidList"/>
    <dgm:cxn modelId="{EE6134F7-A674-44C2-B874-F6F9513773DC}" type="presParOf" srcId="{DD6FB2B2-C021-459F-B3CF-1BF0373AAF2C}" destId="{17ED0636-710E-4EBB-8AED-C12CC5B990C5}" srcOrd="1" destOrd="0" presId="urn:microsoft.com/office/officeart/2018/2/layout/IconVerticalSolidList"/>
    <dgm:cxn modelId="{209D47B2-F460-4B22-8076-A3AAB8388314}" type="presParOf" srcId="{DD6FB2B2-C021-459F-B3CF-1BF0373AAF2C}" destId="{678653C2-827C-45E9-A2AB-8CF71640FE23}" srcOrd="2" destOrd="0" presId="urn:microsoft.com/office/officeart/2018/2/layout/IconVerticalSolidList"/>
    <dgm:cxn modelId="{80E65DB0-3192-43EB-B5D1-9A0763A40F7B}" type="presParOf" srcId="{DD6FB2B2-C021-459F-B3CF-1BF0373AAF2C}" destId="{3774082E-69EB-4296-B676-2E40DD11903F}" srcOrd="3" destOrd="0" presId="urn:microsoft.com/office/officeart/2018/2/layout/IconVerticalSolidList"/>
    <dgm:cxn modelId="{52EB788C-512A-499C-B36D-75C7BA3296CD}" type="presParOf" srcId="{FAA50CF8-7131-487C-A878-068FDF480C11}" destId="{236E6ECC-F870-4670-A267-88433317EA3D}" srcOrd="5" destOrd="0" presId="urn:microsoft.com/office/officeart/2018/2/layout/IconVerticalSolidList"/>
    <dgm:cxn modelId="{2EBE116A-7F55-4427-B2EA-44BEEC2CA4D1}" type="presParOf" srcId="{FAA50CF8-7131-487C-A878-068FDF480C11}" destId="{37FF8C3B-476E-499C-8429-D4CA68C11DC6}" srcOrd="6" destOrd="0" presId="urn:microsoft.com/office/officeart/2018/2/layout/IconVerticalSolidList"/>
    <dgm:cxn modelId="{9E8C33DA-BA35-4064-B8A3-45AE1402B34F}" type="presParOf" srcId="{37FF8C3B-476E-499C-8429-D4CA68C11DC6}" destId="{AF6699CF-9030-4662-A448-430E0084496C}" srcOrd="0" destOrd="0" presId="urn:microsoft.com/office/officeart/2018/2/layout/IconVerticalSolidList"/>
    <dgm:cxn modelId="{CFA050AB-9B0D-4F99-A38F-AFFEAEC8FFBC}" type="presParOf" srcId="{37FF8C3B-476E-499C-8429-D4CA68C11DC6}" destId="{B6D4CB53-8831-4C1A-8067-92BC6ACC75C7}" srcOrd="1" destOrd="0" presId="urn:microsoft.com/office/officeart/2018/2/layout/IconVerticalSolidList"/>
    <dgm:cxn modelId="{41B0E39F-8C9A-41D3-93E7-41780CF89BF3}" type="presParOf" srcId="{37FF8C3B-476E-499C-8429-D4CA68C11DC6}" destId="{A7578BC8-4AE1-46BA-9864-484B7389D6F6}" srcOrd="2" destOrd="0" presId="urn:microsoft.com/office/officeart/2018/2/layout/IconVerticalSolidList"/>
    <dgm:cxn modelId="{C05727F5-0069-467E-836B-476C2DB8C809}" type="presParOf" srcId="{37FF8C3B-476E-499C-8429-D4CA68C11DC6}" destId="{3E70BD28-2244-43AC-97B1-46D376CABE2A}"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810851-DF74-4E9E-BFAD-38922DFAB060}">
      <dsp:nvSpPr>
        <dsp:cNvPr id="0" name=""/>
        <dsp:cNvSpPr/>
      </dsp:nvSpPr>
      <dsp:spPr>
        <a:xfrm>
          <a:off x="0" y="2170"/>
          <a:ext cx="5906181" cy="11002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0E0E15-B613-4691-9F06-4A28EFCD6197}">
      <dsp:nvSpPr>
        <dsp:cNvPr id="0" name=""/>
        <dsp:cNvSpPr/>
      </dsp:nvSpPr>
      <dsp:spPr>
        <a:xfrm>
          <a:off x="332837" y="249736"/>
          <a:ext cx="605159" cy="6051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5C22227-7BBA-430A-811D-52D30960447C}">
      <dsp:nvSpPr>
        <dsp:cNvPr id="0" name=""/>
        <dsp:cNvSpPr/>
      </dsp:nvSpPr>
      <dsp:spPr>
        <a:xfrm>
          <a:off x="1270834" y="2170"/>
          <a:ext cx="4635346" cy="1100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447" tIns="116447" rIns="116447" bIns="116447" numCol="1" spcCol="1270" anchor="ctr" anchorCtr="0">
          <a:noAutofit/>
        </a:bodyPr>
        <a:lstStyle/>
        <a:p>
          <a:pPr marL="0" lvl="0" indent="0" algn="l" defTabSz="755650">
            <a:lnSpc>
              <a:spcPct val="90000"/>
            </a:lnSpc>
            <a:spcBef>
              <a:spcPct val="0"/>
            </a:spcBef>
            <a:spcAft>
              <a:spcPct val="35000"/>
            </a:spcAft>
            <a:buNone/>
          </a:pPr>
          <a:r>
            <a:rPr lang="en-GB" sz="1700" kern="1200" dirty="0"/>
            <a:t>It’s okay to be in any zone.  As adults we can be in these zones and it is important to discuss our own emotions.</a:t>
          </a:r>
          <a:endParaRPr lang="en-US" sz="1700" kern="1200" dirty="0"/>
        </a:p>
      </dsp:txBody>
      <dsp:txXfrm>
        <a:off x="1270834" y="2170"/>
        <a:ext cx="4635346" cy="1100289"/>
      </dsp:txXfrm>
    </dsp:sp>
    <dsp:sp modelId="{7AD1DAB9-09CB-4BF1-96E6-268A968A65AA}">
      <dsp:nvSpPr>
        <dsp:cNvPr id="0" name=""/>
        <dsp:cNvSpPr/>
      </dsp:nvSpPr>
      <dsp:spPr>
        <a:xfrm>
          <a:off x="0" y="1377533"/>
          <a:ext cx="5906181" cy="11002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F94575-8656-4A00-8304-46ACD846160E}">
      <dsp:nvSpPr>
        <dsp:cNvPr id="0" name=""/>
        <dsp:cNvSpPr/>
      </dsp:nvSpPr>
      <dsp:spPr>
        <a:xfrm>
          <a:off x="332837" y="1625098"/>
          <a:ext cx="605159" cy="605159"/>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8C8F90-8CC4-4786-9E46-781D29DF2FEA}">
      <dsp:nvSpPr>
        <dsp:cNvPr id="0" name=""/>
        <dsp:cNvSpPr/>
      </dsp:nvSpPr>
      <dsp:spPr>
        <a:xfrm>
          <a:off x="1270834" y="1377533"/>
          <a:ext cx="4635346" cy="1100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447" tIns="116447" rIns="116447" bIns="116447" numCol="1" spcCol="1270" anchor="ctr" anchorCtr="0">
          <a:noAutofit/>
        </a:bodyPr>
        <a:lstStyle/>
        <a:p>
          <a:pPr marL="0" lvl="0" indent="0" algn="l" defTabSz="755650">
            <a:lnSpc>
              <a:spcPct val="90000"/>
            </a:lnSpc>
            <a:spcBef>
              <a:spcPct val="0"/>
            </a:spcBef>
            <a:spcAft>
              <a:spcPct val="35000"/>
            </a:spcAft>
            <a:buNone/>
          </a:pPr>
          <a:r>
            <a:rPr lang="en-GB" sz="1700" kern="1200"/>
            <a:t>Children need to be able to identify what zone they are in and what they can do when they are in that zone.</a:t>
          </a:r>
          <a:endParaRPr lang="en-US" sz="1700" kern="1200"/>
        </a:p>
      </dsp:txBody>
      <dsp:txXfrm>
        <a:off x="1270834" y="1377533"/>
        <a:ext cx="4635346" cy="1100289"/>
      </dsp:txXfrm>
    </dsp:sp>
    <dsp:sp modelId="{D70987A0-58C9-40AE-A60F-EFF3932BDE6C}">
      <dsp:nvSpPr>
        <dsp:cNvPr id="0" name=""/>
        <dsp:cNvSpPr/>
      </dsp:nvSpPr>
      <dsp:spPr>
        <a:xfrm>
          <a:off x="0" y="2752895"/>
          <a:ext cx="5906181" cy="11002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ED0636-710E-4EBB-8AED-C12CC5B990C5}">
      <dsp:nvSpPr>
        <dsp:cNvPr id="0" name=""/>
        <dsp:cNvSpPr/>
      </dsp:nvSpPr>
      <dsp:spPr>
        <a:xfrm>
          <a:off x="332837" y="3000460"/>
          <a:ext cx="605159" cy="6051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74082E-69EB-4296-B676-2E40DD11903F}">
      <dsp:nvSpPr>
        <dsp:cNvPr id="0" name=""/>
        <dsp:cNvSpPr/>
      </dsp:nvSpPr>
      <dsp:spPr>
        <a:xfrm>
          <a:off x="1270834" y="2752895"/>
          <a:ext cx="4635346" cy="1100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447" tIns="116447" rIns="116447" bIns="116447" numCol="1" spcCol="1270" anchor="ctr" anchorCtr="0">
          <a:noAutofit/>
        </a:bodyPr>
        <a:lstStyle/>
        <a:p>
          <a:pPr marL="0" lvl="0" indent="0" algn="l" defTabSz="755650">
            <a:lnSpc>
              <a:spcPct val="90000"/>
            </a:lnSpc>
            <a:spcBef>
              <a:spcPct val="0"/>
            </a:spcBef>
            <a:spcAft>
              <a:spcPct val="35000"/>
            </a:spcAft>
            <a:buNone/>
          </a:pPr>
          <a:r>
            <a:rPr lang="en-GB" sz="1700" kern="1200"/>
            <a:t>Teaching the children what to do in each zone will help them to be successful at school, at home and in the community.</a:t>
          </a:r>
          <a:endParaRPr lang="en-US" sz="1700" kern="1200"/>
        </a:p>
      </dsp:txBody>
      <dsp:txXfrm>
        <a:off x="1270834" y="2752895"/>
        <a:ext cx="4635346" cy="1100289"/>
      </dsp:txXfrm>
    </dsp:sp>
    <dsp:sp modelId="{AF6699CF-9030-4662-A448-430E0084496C}">
      <dsp:nvSpPr>
        <dsp:cNvPr id="0" name=""/>
        <dsp:cNvSpPr/>
      </dsp:nvSpPr>
      <dsp:spPr>
        <a:xfrm>
          <a:off x="0" y="4128257"/>
          <a:ext cx="5906181" cy="11002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D4CB53-8831-4C1A-8067-92BC6ACC75C7}">
      <dsp:nvSpPr>
        <dsp:cNvPr id="0" name=""/>
        <dsp:cNvSpPr/>
      </dsp:nvSpPr>
      <dsp:spPr>
        <a:xfrm>
          <a:off x="332837" y="4375822"/>
          <a:ext cx="605159" cy="6051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70BD28-2244-43AC-97B1-46D376CABE2A}">
      <dsp:nvSpPr>
        <dsp:cNvPr id="0" name=""/>
        <dsp:cNvSpPr/>
      </dsp:nvSpPr>
      <dsp:spPr>
        <a:xfrm>
          <a:off x="1270834" y="4128257"/>
          <a:ext cx="4635346" cy="1100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447" tIns="116447" rIns="116447" bIns="116447" numCol="1" spcCol="1270" anchor="ctr" anchorCtr="0">
          <a:noAutofit/>
        </a:bodyPr>
        <a:lstStyle/>
        <a:p>
          <a:pPr marL="0" lvl="0" indent="0" algn="l" defTabSz="755650">
            <a:lnSpc>
              <a:spcPct val="90000"/>
            </a:lnSpc>
            <a:spcBef>
              <a:spcPct val="0"/>
            </a:spcBef>
            <a:spcAft>
              <a:spcPct val="35000"/>
            </a:spcAft>
            <a:buNone/>
          </a:pPr>
          <a:r>
            <a:rPr lang="en-GB" sz="1700" kern="1200"/>
            <a:t>Using the zones will allow the children to be safe, respectful and responsible.</a:t>
          </a:r>
          <a:endParaRPr lang="en-US" sz="1700" kern="1200"/>
        </a:p>
      </dsp:txBody>
      <dsp:txXfrm>
        <a:off x="1270834" y="4128257"/>
        <a:ext cx="4635346" cy="11002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9/1/2020</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9/1/2020</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6.xml"/><Relationship Id="rId7" Type="http://schemas.openxmlformats.org/officeDocument/2006/relationships/diagramColors" Target="../diagrams/colors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4.png"/><Relationship Id="rId5" Type="http://schemas.openxmlformats.org/officeDocument/2006/relationships/image" Target="../media/image27.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5882801" y="2148681"/>
            <a:ext cx="3522243" cy="2536702"/>
          </a:xfrm>
        </p:spPr>
        <p:txBody>
          <a:bodyPr>
            <a:normAutofit/>
          </a:bodyPr>
          <a:lstStyle/>
          <a:p>
            <a:r>
              <a:rPr lang="en-US" sz="4400" dirty="0">
                <a:solidFill>
                  <a:schemeClr val="tx1"/>
                </a:solidFill>
              </a:rPr>
              <a:t>The zones of regulation at </a:t>
            </a:r>
            <a:r>
              <a:rPr lang="en-US" sz="4400" dirty="0" err="1">
                <a:solidFill>
                  <a:schemeClr val="tx1"/>
                </a:solidFill>
              </a:rPr>
              <a:t>ptm</a:t>
            </a:r>
            <a:endParaRPr lang="en-US" sz="4400" dirty="0">
              <a:solidFill>
                <a:schemeClr val="tx1"/>
              </a:solidFill>
            </a:endParaRPr>
          </a:p>
        </p:txBody>
      </p:sp>
      <p:pic>
        <p:nvPicPr>
          <p:cNvPr id="9" name="Picture 8">
            <a:extLst>
              <a:ext uri="{FF2B5EF4-FFF2-40B4-BE49-F238E27FC236}">
                <a16:creationId xmlns:a16="http://schemas.microsoft.com/office/drawing/2014/main" id="{73F4E6BD-1A95-45A1-AF80-41A4579E0499}"/>
              </a:ext>
            </a:extLst>
          </p:cNvPr>
          <p:cNvPicPr>
            <a:picLocks noChangeAspect="1"/>
          </p:cNvPicPr>
          <p:nvPr/>
        </p:nvPicPr>
        <p:blipFill>
          <a:blip r:embed="rId5"/>
          <a:stretch>
            <a:fillRect/>
          </a:stretch>
        </p:blipFill>
        <p:spPr>
          <a:xfrm>
            <a:off x="9556036" y="2549547"/>
            <a:ext cx="1217127" cy="1446441"/>
          </a:xfrm>
          <a:prstGeom prst="rect">
            <a:avLst/>
          </a:prstGeom>
        </p:spPr>
      </p:pic>
      <p:pic>
        <p:nvPicPr>
          <p:cNvPr id="4" name="Recorded Sound">
            <a:hlinkClick r:id="" action="ppaction://media"/>
            <a:extLst>
              <a:ext uri="{FF2B5EF4-FFF2-40B4-BE49-F238E27FC236}">
                <a16:creationId xmlns:a16="http://schemas.microsoft.com/office/drawing/2014/main" id="{2420DC42-F861-4A60-9659-2CB72034F9D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15152" y="4162560"/>
            <a:ext cx="487363" cy="487363"/>
          </a:xfrm>
          <a:prstGeom prst="rect">
            <a:avLst/>
          </a:prstGeom>
        </p:spPr>
      </p:pic>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C1E10-68D5-443B-A907-9297F87DC97D}"/>
              </a:ext>
            </a:extLst>
          </p:cNvPr>
          <p:cNvSpPr>
            <a:spLocks noGrp="1"/>
          </p:cNvSpPr>
          <p:nvPr>
            <p:ph type="title"/>
          </p:nvPr>
        </p:nvSpPr>
        <p:spPr/>
        <p:txBody>
          <a:bodyPr/>
          <a:lstStyle/>
          <a:p>
            <a:r>
              <a:rPr lang="en-GB" dirty="0"/>
              <a:t>What is The Zones of Regulation?</a:t>
            </a:r>
          </a:p>
        </p:txBody>
      </p:sp>
      <p:sp>
        <p:nvSpPr>
          <p:cNvPr id="4" name="TextBox 3">
            <a:extLst>
              <a:ext uri="{FF2B5EF4-FFF2-40B4-BE49-F238E27FC236}">
                <a16:creationId xmlns:a16="http://schemas.microsoft.com/office/drawing/2014/main" id="{E03DBDFD-A8F9-4BF7-B78C-09EC0AE0745D}"/>
              </a:ext>
            </a:extLst>
          </p:cNvPr>
          <p:cNvSpPr txBox="1"/>
          <p:nvPr/>
        </p:nvSpPr>
        <p:spPr>
          <a:xfrm>
            <a:off x="623656" y="1733118"/>
            <a:ext cx="10997214" cy="4301755"/>
          </a:xfrm>
          <a:prstGeom prst="rect">
            <a:avLst/>
          </a:prstGeom>
          <a:noFill/>
        </p:spPr>
        <p:txBody>
          <a:bodyPr wrap="square">
            <a:spAutoFit/>
          </a:bodyPr>
          <a:lstStyle/>
          <a:p>
            <a:pPr>
              <a:lnSpc>
                <a:spcPct val="115000"/>
              </a:lnSpc>
              <a:spcAft>
                <a:spcPts val="1000"/>
              </a:spcAft>
            </a:pPr>
            <a:r>
              <a:rPr lang="en-GB" sz="2400" dirty="0">
                <a:effectLst/>
                <a:latin typeface="+mj-lt"/>
                <a:ea typeface="Calibri" panose="020F0502020204030204" pitchFamily="34" charset="0"/>
                <a:cs typeface="Times New Roman" panose="02020603050405020304" pitchFamily="18" charset="0"/>
              </a:rPr>
              <a:t>From Reception through to Year 6 we follow the Zones of Regulation curriculum.  The Zones of Regulation curriculum includes lessons and activities designed by Leah </a:t>
            </a:r>
            <a:r>
              <a:rPr lang="en-GB" sz="2400" dirty="0" err="1">
                <a:effectLst/>
                <a:latin typeface="+mj-lt"/>
                <a:ea typeface="Calibri" panose="020F0502020204030204" pitchFamily="34" charset="0"/>
                <a:cs typeface="Times New Roman" panose="02020603050405020304" pitchFamily="18" charset="0"/>
              </a:rPr>
              <a:t>Kuypers</a:t>
            </a:r>
            <a:r>
              <a:rPr lang="en-GB" sz="2400" dirty="0">
                <a:effectLst/>
                <a:latin typeface="+mj-lt"/>
                <a:ea typeface="Calibri" panose="020F0502020204030204" pitchFamily="34" charset="0"/>
                <a:cs typeface="Times New Roman" panose="02020603050405020304" pitchFamily="18" charset="0"/>
              </a:rPr>
              <a:t> (Occupational Therapist).  The curriculum aims to support children with self-regulation.  The lessons and activities enable pupils to identify when they are in the different zones and how to use strategies to change or stay in the zone they are in.  Pupils will gain a greater understanding of emotions, reading other people’s facial expressions, understanding of how others see and react to their behaviour, an understanding of what may trigger their behaviour, calming and alerting strategies and problem solving skills.</a:t>
            </a:r>
          </a:p>
        </p:txBody>
      </p:sp>
      <p:pic>
        <p:nvPicPr>
          <p:cNvPr id="5" name="Recorded Sound">
            <a:hlinkClick r:id="" action="ppaction://media"/>
            <a:extLst>
              <a:ext uri="{FF2B5EF4-FFF2-40B4-BE49-F238E27FC236}">
                <a16:creationId xmlns:a16="http://schemas.microsoft.com/office/drawing/2014/main" id="{FEB1D55D-CDE1-41D2-A9C9-A5A32649D8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74950" y="823127"/>
            <a:ext cx="487363" cy="487363"/>
          </a:xfrm>
          <a:prstGeom prst="rect">
            <a:avLst/>
          </a:prstGeom>
        </p:spPr>
      </p:pic>
    </p:spTree>
    <p:extLst>
      <p:ext uri="{BB962C8B-B14F-4D97-AF65-F5344CB8AC3E}">
        <p14:creationId xmlns:p14="http://schemas.microsoft.com/office/powerpoint/2010/main" val="32247977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3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tint val="95000"/>
              </a:schemeClr>
              <a:schemeClr val="bg1">
                <a:shade val="92000"/>
                <a:satMod val="115000"/>
              </a:schemeClr>
            </a:duotone>
          </a:blip>
          <a:tile tx="0" ty="0" sx="60000" sy="60000" flip="none" algn="tl"/>
        </a:blipFill>
        <a:effectLst/>
      </p:bgPr>
    </p:bg>
    <p:spTree>
      <p:nvGrpSpPr>
        <p:cNvPr id="1" name=""/>
        <p:cNvGrpSpPr/>
        <p:nvPr/>
      </p:nvGrpSpPr>
      <p:grpSpPr>
        <a:xfrm>
          <a:off x="0" y="0"/>
          <a:ext cx="0" cy="0"/>
          <a:chOff x="0" y="0"/>
          <a:chExt cx="0" cy="0"/>
        </a:xfrm>
      </p:grpSpPr>
      <p:sp useBgFill="1">
        <p:nvSpPr>
          <p:cNvPr id="11" name="Rectangle 6">
            <a:extLst>
              <a:ext uri="{FF2B5EF4-FFF2-40B4-BE49-F238E27FC236}">
                <a16:creationId xmlns:a16="http://schemas.microsoft.com/office/drawing/2014/main" id="{A069235B-22DB-4231-8291-D64DA2CDE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2" name="Rectangle 8">
            <a:extLst>
              <a:ext uri="{FF2B5EF4-FFF2-40B4-BE49-F238E27FC236}">
                <a16:creationId xmlns:a16="http://schemas.microsoft.com/office/drawing/2014/main" id="{7AAE40DA-1F5A-4A1A-89CA-2BC620DCD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2" name="Picture 1">
            <a:extLst>
              <a:ext uri="{FF2B5EF4-FFF2-40B4-BE49-F238E27FC236}">
                <a16:creationId xmlns:a16="http://schemas.microsoft.com/office/drawing/2014/main" id="{7FD2AEAE-E56D-4BE1-84B7-CCBEAF1BCDD7}"/>
              </a:ext>
            </a:extLst>
          </p:cNvPr>
          <p:cNvPicPr>
            <a:picLocks noChangeAspect="1"/>
          </p:cNvPicPr>
          <p:nvPr/>
        </p:nvPicPr>
        <p:blipFill>
          <a:blip r:embed="rId5"/>
          <a:stretch>
            <a:fillRect/>
          </a:stretch>
        </p:blipFill>
        <p:spPr>
          <a:xfrm>
            <a:off x="2119048" y="794269"/>
            <a:ext cx="7953903" cy="5269462"/>
          </a:xfrm>
          <a:prstGeom prst="rect">
            <a:avLst/>
          </a:prstGeom>
        </p:spPr>
      </p:pic>
      <p:pic>
        <p:nvPicPr>
          <p:cNvPr id="3" name="Recorded Sound">
            <a:hlinkClick r:id="" action="ppaction://media"/>
            <a:extLst>
              <a:ext uri="{FF2B5EF4-FFF2-40B4-BE49-F238E27FC236}">
                <a16:creationId xmlns:a16="http://schemas.microsoft.com/office/drawing/2014/main" id="{C3AFB289-43AA-45F8-BC68-ED4430A2233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43121" y="663266"/>
            <a:ext cx="487363" cy="487363"/>
          </a:xfrm>
          <a:prstGeom prst="rect">
            <a:avLst/>
          </a:prstGeom>
        </p:spPr>
      </p:pic>
    </p:spTree>
    <p:extLst>
      <p:ext uri="{BB962C8B-B14F-4D97-AF65-F5344CB8AC3E}">
        <p14:creationId xmlns:p14="http://schemas.microsoft.com/office/powerpoint/2010/main" val="33322225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3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85B1578-9B95-463A-91DE-797A98F7E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4" name="Rectangle 13">
            <a:extLst>
              <a:ext uri="{FF2B5EF4-FFF2-40B4-BE49-F238E27FC236}">
                <a16:creationId xmlns:a16="http://schemas.microsoft.com/office/drawing/2014/main" id="{B7753F1F-C532-475B-BE0D-7359EB6F8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useBgFill="1">
        <p:nvSpPr>
          <p:cNvPr id="16" name="Rectangle 15">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a:extLst>
              <a:ext uri="{FF2B5EF4-FFF2-40B4-BE49-F238E27FC236}">
                <a16:creationId xmlns:a16="http://schemas.microsoft.com/office/drawing/2014/main" id="{CF1E73F8-BCAF-4516-9BBA-C9783DE13341}"/>
              </a:ext>
            </a:extLst>
          </p:cNvPr>
          <p:cNvSpPr>
            <a:spLocks noGrp="1"/>
          </p:cNvSpPr>
          <p:nvPr>
            <p:ph type="title"/>
          </p:nvPr>
        </p:nvSpPr>
        <p:spPr>
          <a:xfrm>
            <a:off x="573409" y="559477"/>
            <a:ext cx="3765200" cy="5709931"/>
          </a:xfrm>
        </p:spPr>
        <p:txBody>
          <a:bodyPr vert="horz" lIns="91440" tIns="45720" rIns="91440" bIns="45720" rtlCol="0" anchor="ctr">
            <a:normAutofit/>
          </a:bodyPr>
          <a:lstStyle/>
          <a:p>
            <a:pPr algn="ctr"/>
            <a:r>
              <a:rPr lang="en-US" sz="4800"/>
              <a:t>Our Principles</a:t>
            </a:r>
          </a:p>
        </p:txBody>
      </p:sp>
      <p:sp>
        <p:nvSpPr>
          <p:cNvPr id="20" name="Rectangle 19">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6" name="TextBox 3">
            <a:extLst>
              <a:ext uri="{FF2B5EF4-FFF2-40B4-BE49-F238E27FC236}">
                <a16:creationId xmlns:a16="http://schemas.microsoft.com/office/drawing/2014/main" id="{09CCA60B-3B4C-44EB-A51D-96BB1136F6B7}"/>
              </a:ext>
            </a:extLst>
          </p:cNvPr>
          <p:cNvGraphicFramePr/>
          <p:nvPr>
            <p:extLst>
              <p:ext uri="{D42A27DB-BD31-4B8C-83A1-F6EECF244321}">
                <p14:modId xmlns:p14="http://schemas.microsoft.com/office/powerpoint/2010/main" val="934112733"/>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BC234AA4-2131-42E2-8C83-32257B22E83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189335" y="4527550"/>
            <a:ext cx="487363" cy="487363"/>
          </a:xfrm>
          <a:prstGeom prst="rect">
            <a:avLst/>
          </a:prstGeom>
        </p:spPr>
      </p:pic>
    </p:spTree>
    <p:extLst>
      <p:ext uri="{BB962C8B-B14F-4D97-AF65-F5344CB8AC3E}">
        <p14:creationId xmlns:p14="http://schemas.microsoft.com/office/powerpoint/2010/main" val="40132997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31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8DE9B99-ADEF-4DA4-A716-52D0A8BE53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2" name="Rectangle 11">
            <a:extLst>
              <a:ext uri="{FF2B5EF4-FFF2-40B4-BE49-F238E27FC236}">
                <a16:creationId xmlns:a16="http://schemas.microsoft.com/office/drawing/2014/main" id="{6E20860D-8992-496E-BC22-8450E344B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useBgFill="1">
        <p:nvSpPr>
          <p:cNvPr id="14" name="Rectangle 13">
            <a:extLst>
              <a:ext uri="{FF2B5EF4-FFF2-40B4-BE49-F238E27FC236}">
                <a16:creationId xmlns:a16="http://schemas.microsoft.com/office/drawing/2014/main" id="{F04BED5A-E98E-4DA0-BAA5-4F6AB24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B64B94A-E40E-48CE-BD7B-C1A30AE57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49EC5CA6-6479-49D5-B4B5-5643D26B8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D1B26337-5AA4-470D-9687-5907CB53B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sp>
      <p:sp>
        <p:nvSpPr>
          <p:cNvPr id="2" name="Title 1">
            <a:extLst>
              <a:ext uri="{FF2B5EF4-FFF2-40B4-BE49-F238E27FC236}">
                <a16:creationId xmlns:a16="http://schemas.microsoft.com/office/drawing/2014/main" id="{D13891A9-D94C-4553-9FDD-5899F7FA58ED}"/>
              </a:ext>
            </a:extLst>
          </p:cNvPr>
          <p:cNvSpPr>
            <a:spLocks noGrp="1"/>
          </p:cNvSpPr>
          <p:nvPr>
            <p:ph type="title"/>
          </p:nvPr>
        </p:nvSpPr>
        <p:spPr>
          <a:xfrm>
            <a:off x="866440" y="1000370"/>
            <a:ext cx="3462079" cy="4857262"/>
          </a:xfrm>
        </p:spPr>
        <p:txBody>
          <a:bodyPr vert="horz" lIns="91440" tIns="45720" rIns="91440" bIns="45720" rtlCol="0" anchor="ctr">
            <a:normAutofit/>
          </a:bodyPr>
          <a:lstStyle/>
          <a:p>
            <a:pPr algn="r"/>
            <a:r>
              <a:rPr lang="en-US" sz="4400">
                <a:solidFill>
                  <a:srgbClr val="FFFFFF"/>
                </a:solidFill>
              </a:rPr>
              <a:t>How do we teach the Zones?</a:t>
            </a:r>
          </a:p>
        </p:txBody>
      </p:sp>
      <p:sp>
        <p:nvSpPr>
          <p:cNvPr id="3" name="TextBox 2">
            <a:extLst>
              <a:ext uri="{FF2B5EF4-FFF2-40B4-BE49-F238E27FC236}">
                <a16:creationId xmlns:a16="http://schemas.microsoft.com/office/drawing/2014/main" id="{5FCBEA15-D6EF-4DF4-AFC6-F4B8C7B104B8}"/>
              </a:ext>
            </a:extLst>
          </p:cNvPr>
          <p:cNvSpPr txBox="1"/>
          <p:nvPr/>
        </p:nvSpPr>
        <p:spPr>
          <a:xfrm>
            <a:off x="4963691" y="1000370"/>
            <a:ext cx="6212310" cy="4857262"/>
          </a:xfrm>
          <a:prstGeom prst="rect">
            <a:avLst/>
          </a:prstGeom>
        </p:spPr>
        <p:txBody>
          <a:bodyPr vert="horz" lIns="91440" tIns="45720" rIns="91440" bIns="45720" rtlCol="0" anchor="ctr">
            <a:normAutofit/>
          </a:bodyPr>
          <a:lstStyle/>
          <a:p>
            <a:pPr indent="-182880">
              <a:lnSpc>
                <a:spcPct val="90000"/>
              </a:lnSpc>
              <a:spcAft>
                <a:spcPts val="600"/>
              </a:spcAft>
              <a:buClr>
                <a:schemeClr val="tx1">
                  <a:lumMod val="85000"/>
                  <a:lumOff val="15000"/>
                </a:schemeClr>
              </a:buClr>
              <a:buFont typeface="Garamond" pitchFamily="18" charset="0"/>
              <a:buChar char="◦"/>
            </a:pPr>
            <a:r>
              <a:rPr lang="en-US" sz="2000">
                <a:solidFill>
                  <a:srgbClr val="FFFFFF"/>
                </a:solidFill>
              </a:rPr>
              <a:t>The children in our Nursery and Pre-school are not taught about the Zones however staff will use the language related to emotions and will support children in self regulating their emotions.</a:t>
            </a:r>
          </a:p>
          <a:p>
            <a:pPr indent="-182880">
              <a:lnSpc>
                <a:spcPct val="90000"/>
              </a:lnSpc>
              <a:spcAft>
                <a:spcPts val="600"/>
              </a:spcAft>
              <a:buClr>
                <a:schemeClr val="tx1">
                  <a:lumMod val="85000"/>
                  <a:lumOff val="15000"/>
                </a:schemeClr>
              </a:buClr>
              <a:buFont typeface="Garamond" pitchFamily="18" charset="0"/>
              <a:buChar char="◦"/>
            </a:pPr>
            <a:endParaRPr lang="en-US" sz="2000">
              <a:solidFill>
                <a:srgbClr val="FFFFFF"/>
              </a:solidFill>
            </a:endParaRPr>
          </a:p>
          <a:p>
            <a:pPr indent="-182880">
              <a:lnSpc>
                <a:spcPct val="90000"/>
              </a:lnSpc>
              <a:spcAft>
                <a:spcPts val="600"/>
              </a:spcAft>
              <a:buClr>
                <a:schemeClr val="tx1">
                  <a:lumMod val="85000"/>
                  <a:lumOff val="15000"/>
                </a:schemeClr>
              </a:buClr>
              <a:buFont typeface="Garamond" pitchFamily="18" charset="0"/>
              <a:buChar char="◦"/>
            </a:pPr>
            <a:r>
              <a:rPr lang="en-US" sz="2000">
                <a:solidFill>
                  <a:srgbClr val="FFFFFF"/>
                </a:solidFill>
              </a:rPr>
              <a:t>From Reception the children will be taught how to identify the different types of emotions, how our emotions effect us and others and different tools to support self-regulation.</a:t>
            </a:r>
          </a:p>
          <a:p>
            <a:pPr indent="-182880">
              <a:lnSpc>
                <a:spcPct val="90000"/>
              </a:lnSpc>
              <a:spcAft>
                <a:spcPts val="600"/>
              </a:spcAft>
              <a:buClr>
                <a:schemeClr val="tx1">
                  <a:lumMod val="85000"/>
                  <a:lumOff val="15000"/>
                </a:schemeClr>
              </a:buClr>
              <a:buFont typeface="Garamond" pitchFamily="18" charset="0"/>
              <a:buChar char="◦"/>
            </a:pPr>
            <a:endParaRPr lang="en-US" sz="2000">
              <a:solidFill>
                <a:srgbClr val="FFFFFF"/>
              </a:solidFill>
            </a:endParaRPr>
          </a:p>
          <a:p>
            <a:pPr indent="-182880">
              <a:lnSpc>
                <a:spcPct val="90000"/>
              </a:lnSpc>
              <a:spcAft>
                <a:spcPts val="600"/>
              </a:spcAft>
              <a:buClr>
                <a:schemeClr val="tx1">
                  <a:lumMod val="85000"/>
                  <a:lumOff val="15000"/>
                </a:schemeClr>
              </a:buClr>
              <a:buFont typeface="Garamond" pitchFamily="18" charset="0"/>
              <a:buChar char="◦"/>
            </a:pPr>
            <a:r>
              <a:rPr lang="en-US" sz="2000">
                <a:solidFill>
                  <a:srgbClr val="FFFFFF"/>
                </a:solidFill>
              </a:rPr>
              <a:t>Children in Year 1 to 6 will recap their learning through assemblies and whole class sessions.  There may be some children who need more individual support to self-regulate their emotions.  This will usually be supported by the adults in their class.</a:t>
            </a:r>
          </a:p>
        </p:txBody>
      </p:sp>
      <p:pic>
        <p:nvPicPr>
          <p:cNvPr id="4" name="Recorded Sound">
            <a:hlinkClick r:id="" action="ppaction://media"/>
            <a:extLst>
              <a:ext uri="{FF2B5EF4-FFF2-40B4-BE49-F238E27FC236}">
                <a16:creationId xmlns:a16="http://schemas.microsoft.com/office/drawing/2014/main" id="{C5B3B454-D3B3-4B3B-993C-D8FF1B17735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479675" y="4632325"/>
            <a:ext cx="487363" cy="487363"/>
          </a:xfrm>
          <a:prstGeom prst="rect">
            <a:avLst/>
          </a:prstGeom>
        </p:spPr>
      </p:pic>
    </p:spTree>
    <p:extLst>
      <p:ext uri="{BB962C8B-B14F-4D97-AF65-F5344CB8AC3E}">
        <p14:creationId xmlns:p14="http://schemas.microsoft.com/office/powerpoint/2010/main" val="33244699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4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021479-D560-426B-9A02-C56CB1BDEDC2}"/>
              </a:ext>
            </a:extLst>
          </p:cNvPr>
          <p:cNvPicPr>
            <a:picLocks noChangeAspect="1"/>
          </p:cNvPicPr>
          <p:nvPr/>
        </p:nvPicPr>
        <p:blipFill>
          <a:blip r:embed="rId4"/>
          <a:stretch>
            <a:fillRect/>
          </a:stretch>
        </p:blipFill>
        <p:spPr>
          <a:xfrm>
            <a:off x="3610535" y="873252"/>
            <a:ext cx="4970929" cy="5111496"/>
          </a:xfrm>
          <a:prstGeom prst="rect">
            <a:avLst/>
          </a:prstGeom>
          <a:ln w="31750" cap="sq">
            <a:noFill/>
            <a:miter lim="800000"/>
          </a:ln>
        </p:spPr>
      </p:pic>
      <p:pic>
        <p:nvPicPr>
          <p:cNvPr id="4" name="Recorded Sound">
            <a:hlinkClick r:id="" action="ppaction://media"/>
            <a:extLst>
              <a:ext uri="{FF2B5EF4-FFF2-40B4-BE49-F238E27FC236}">
                <a16:creationId xmlns:a16="http://schemas.microsoft.com/office/drawing/2014/main" id="{68770491-9EFE-493A-ACCE-25F537AB52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18775" y="793750"/>
            <a:ext cx="487363" cy="487363"/>
          </a:xfrm>
          <a:prstGeom prst="rect">
            <a:avLst/>
          </a:prstGeom>
        </p:spPr>
      </p:pic>
    </p:spTree>
    <p:extLst>
      <p:ext uri="{BB962C8B-B14F-4D97-AF65-F5344CB8AC3E}">
        <p14:creationId xmlns:p14="http://schemas.microsoft.com/office/powerpoint/2010/main" val="36564518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97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tint val="95000"/>
              </a:schemeClr>
              <a:schemeClr val="bg1">
                <a:shade val="92000"/>
                <a:satMod val="115000"/>
              </a:schemeClr>
            </a:duotone>
          </a:blip>
          <a:tile tx="0" ty="0" sx="60000" sy="60000" flip="none" algn="tl"/>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C15C52-D417-4C89-A5E9-6EB5E2B626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8CE539E-6A40-42A5-B2FC-9A33397159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2" name="Picture 1" descr="A close up of text on a white background&#10;&#10;Description automatically generated">
            <a:extLst>
              <a:ext uri="{FF2B5EF4-FFF2-40B4-BE49-F238E27FC236}">
                <a16:creationId xmlns:a16="http://schemas.microsoft.com/office/drawing/2014/main" id="{348EC98D-C5BE-4B4E-8294-C04C301DF06D}"/>
              </a:ext>
            </a:extLst>
          </p:cNvPr>
          <p:cNvPicPr>
            <a:picLocks noChangeAspect="1"/>
          </p:cNvPicPr>
          <p:nvPr/>
        </p:nvPicPr>
        <p:blipFill>
          <a:blip r:embed="rId5"/>
          <a:stretch>
            <a:fillRect/>
          </a:stretch>
        </p:blipFill>
        <p:spPr>
          <a:xfrm>
            <a:off x="1190503" y="781663"/>
            <a:ext cx="4031138" cy="5269462"/>
          </a:xfrm>
          <a:prstGeom prst="rect">
            <a:avLst/>
          </a:prstGeom>
        </p:spPr>
      </p:pic>
      <p:sp>
        <p:nvSpPr>
          <p:cNvPr id="12" name="Rectangle 11">
            <a:extLst>
              <a:ext uri="{FF2B5EF4-FFF2-40B4-BE49-F238E27FC236}">
                <a16:creationId xmlns:a16="http://schemas.microsoft.com/office/drawing/2014/main" id="{487BBB86-A47A-41C4-8740-DE01B44A79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1" cy="589788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solidFill>
                <a:schemeClr val="tx1"/>
              </a:solidFill>
            </a:endParaRPr>
          </a:p>
        </p:txBody>
      </p:sp>
      <p:pic>
        <p:nvPicPr>
          <p:cNvPr id="3" name="Picture 2" descr="A close up of text on a white background&#10;&#10;Description automatically generated">
            <a:extLst>
              <a:ext uri="{FF2B5EF4-FFF2-40B4-BE49-F238E27FC236}">
                <a16:creationId xmlns:a16="http://schemas.microsoft.com/office/drawing/2014/main" id="{D867992D-C9C4-446E-87C2-A9AD2585234F}"/>
              </a:ext>
            </a:extLst>
          </p:cNvPr>
          <p:cNvPicPr>
            <a:picLocks noChangeAspect="1"/>
          </p:cNvPicPr>
          <p:nvPr/>
        </p:nvPicPr>
        <p:blipFill>
          <a:blip r:embed="rId6"/>
          <a:stretch>
            <a:fillRect/>
          </a:stretch>
        </p:blipFill>
        <p:spPr>
          <a:xfrm>
            <a:off x="6986325" y="781663"/>
            <a:ext cx="4004790" cy="5269462"/>
          </a:xfrm>
          <a:prstGeom prst="rect">
            <a:avLst/>
          </a:prstGeom>
        </p:spPr>
      </p:pic>
      <p:pic>
        <p:nvPicPr>
          <p:cNvPr id="4" name="Recorded Sound">
            <a:hlinkClick r:id="" action="ppaction://media"/>
            <a:extLst>
              <a:ext uri="{FF2B5EF4-FFF2-40B4-BE49-F238E27FC236}">
                <a16:creationId xmlns:a16="http://schemas.microsoft.com/office/drawing/2014/main" id="{77ECC166-5ED5-4BB6-B3B5-3DA9F839C97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37411" y="294300"/>
            <a:ext cx="487363" cy="487363"/>
          </a:xfrm>
          <a:prstGeom prst="rect">
            <a:avLst/>
          </a:prstGeom>
        </p:spPr>
      </p:pic>
    </p:spTree>
    <p:extLst>
      <p:ext uri="{BB962C8B-B14F-4D97-AF65-F5344CB8AC3E}">
        <p14:creationId xmlns:p14="http://schemas.microsoft.com/office/powerpoint/2010/main" val="3936098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EC7E010-C712-408D-9787-0842AFC9F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0503FCEF-A9BA-4991-9220-E36615FB8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15" name="Rectangle 14">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FED972A-79C3-4EBF-B73F-BE8E6F0BBFE5}"/>
              </a:ext>
            </a:extLst>
          </p:cNvPr>
          <p:cNvPicPr>
            <a:picLocks noChangeAspect="1"/>
          </p:cNvPicPr>
          <p:nvPr/>
        </p:nvPicPr>
        <p:blipFill>
          <a:blip r:embed="rId4"/>
          <a:stretch>
            <a:fillRect/>
          </a:stretch>
        </p:blipFill>
        <p:spPr>
          <a:xfrm>
            <a:off x="801539" y="1165618"/>
            <a:ext cx="10588922" cy="4526763"/>
          </a:xfrm>
          <a:prstGeom prst="rect">
            <a:avLst/>
          </a:prstGeom>
        </p:spPr>
      </p:pic>
      <p:pic>
        <p:nvPicPr>
          <p:cNvPr id="2" name="Recorded Sound">
            <a:hlinkClick r:id="" action="ppaction://media"/>
            <a:extLst>
              <a:ext uri="{FF2B5EF4-FFF2-40B4-BE49-F238E27FC236}">
                <a16:creationId xmlns:a16="http://schemas.microsoft.com/office/drawing/2014/main" id="{67400C32-2557-46F5-AB43-4EE1349E4D9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28275" y="999883"/>
            <a:ext cx="487363" cy="487363"/>
          </a:xfrm>
          <a:prstGeom prst="rect">
            <a:avLst/>
          </a:prstGeom>
        </p:spPr>
      </p:pic>
    </p:spTree>
    <p:extLst>
      <p:ext uri="{BB962C8B-B14F-4D97-AF65-F5344CB8AC3E}">
        <p14:creationId xmlns:p14="http://schemas.microsoft.com/office/powerpoint/2010/main" val="16814957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0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1CFC67D0-131C-4064-873F-59771B446F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5" name="Rectangle 14">
            <a:extLst>
              <a:ext uri="{FF2B5EF4-FFF2-40B4-BE49-F238E27FC236}">
                <a16:creationId xmlns:a16="http://schemas.microsoft.com/office/drawing/2014/main" id="{8CCB1314-41E8-414B-9954-6D611623DA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7" name="Rectangle 16">
            <a:extLst>
              <a:ext uri="{FF2B5EF4-FFF2-40B4-BE49-F238E27FC236}">
                <a16:creationId xmlns:a16="http://schemas.microsoft.com/office/drawing/2014/main" id="{9C53941D-7A4E-4CA7-840E-D52BA6D74C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9" name="Group 18">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20" name="Straight Connector 19">
              <a:extLst>
                <a:ext uri="{FF2B5EF4-FFF2-40B4-BE49-F238E27FC236}">
                  <a16:creationId xmlns:a16="http://schemas.microsoft.com/office/drawing/2014/main" id="{62A952ED-3677-40E9-BC2B-C6900A2DC8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E9658C0-3DAF-459A-AABB-BFBE8DAD540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C654A35-C1F2-4731-A8E1-85529EC193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4" name="Rectangle 23">
            <a:extLst>
              <a:ext uri="{FF2B5EF4-FFF2-40B4-BE49-F238E27FC236}">
                <a16:creationId xmlns:a16="http://schemas.microsoft.com/office/drawing/2014/main" id="{AB2868F7-FE10-4289-A5BD-90763C7A2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122F7F8-CACA-45DC-97E8-0D4988A54262}"/>
              </a:ext>
            </a:extLst>
          </p:cNvPr>
          <p:cNvPicPr>
            <a:picLocks noChangeAspect="1"/>
          </p:cNvPicPr>
          <p:nvPr/>
        </p:nvPicPr>
        <p:blipFill>
          <a:blip r:embed="rId4"/>
          <a:stretch>
            <a:fillRect/>
          </a:stretch>
        </p:blipFill>
        <p:spPr>
          <a:xfrm>
            <a:off x="741486" y="645106"/>
            <a:ext cx="3196982" cy="3229275"/>
          </a:xfrm>
          <a:prstGeom prst="rect">
            <a:avLst/>
          </a:prstGeom>
        </p:spPr>
      </p:pic>
      <p:pic>
        <p:nvPicPr>
          <p:cNvPr id="4" name="Picture 3">
            <a:extLst>
              <a:ext uri="{FF2B5EF4-FFF2-40B4-BE49-F238E27FC236}">
                <a16:creationId xmlns:a16="http://schemas.microsoft.com/office/drawing/2014/main" id="{F880A6B4-79DF-4875-9BFE-0650F31BB25A}"/>
              </a:ext>
            </a:extLst>
          </p:cNvPr>
          <p:cNvPicPr>
            <a:picLocks noChangeAspect="1"/>
          </p:cNvPicPr>
          <p:nvPr/>
        </p:nvPicPr>
        <p:blipFill>
          <a:blip r:embed="rId5"/>
          <a:stretch>
            <a:fillRect/>
          </a:stretch>
        </p:blipFill>
        <p:spPr>
          <a:xfrm>
            <a:off x="4449093" y="644457"/>
            <a:ext cx="3225065" cy="3217333"/>
          </a:xfrm>
          <a:prstGeom prst="rect">
            <a:avLst/>
          </a:prstGeom>
        </p:spPr>
      </p:pic>
      <p:pic>
        <p:nvPicPr>
          <p:cNvPr id="5" name="Picture 4">
            <a:extLst>
              <a:ext uri="{FF2B5EF4-FFF2-40B4-BE49-F238E27FC236}">
                <a16:creationId xmlns:a16="http://schemas.microsoft.com/office/drawing/2014/main" id="{C9FFBEEF-BABB-410F-99B8-2D38F2034A7A}"/>
              </a:ext>
            </a:extLst>
          </p:cNvPr>
          <p:cNvPicPr>
            <a:picLocks noChangeAspect="1"/>
          </p:cNvPicPr>
          <p:nvPr/>
        </p:nvPicPr>
        <p:blipFill>
          <a:blip r:embed="rId6"/>
          <a:stretch>
            <a:fillRect/>
          </a:stretch>
        </p:blipFill>
        <p:spPr>
          <a:xfrm>
            <a:off x="8086489" y="981696"/>
            <a:ext cx="3449313" cy="2542854"/>
          </a:xfrm>
          <a:prstGeom prst="rect">
            <a:avLst/>
          </a:prstGeom>
        </p:spPr>
      </p:pic>
      <p:sp>
        <p:nvSpPr>
          <p:cNvPr id="26" name="Rectangle 25">
            <a:extLst>
              <a:ext uri="{FF2B5EF4-FFF2-40B4-BE49-F238E27FC236}">
                <a16:creationId xmlns:a16="http://schemas.microsoft.com/office/drawing/2014/main" id="{BD94142C-10EE-487C-A327-404FDF358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501" y="4212709"/>
            <a:ext cx="10905302" cy="1997060"/>
          </a:xfrm>
          <a:prstGeom prst="rect">
            <a:avLst/>
          </a:prstGeom>
          <a:solidFill>
            <a:schemeClr val="accent1"/>
          </a:solidFill>
          <a:ln w="6350" cap="flat" cmpd="sng" algn="ctr">
            <a:noFill/>
            <a:prstDash val="solid"/>
          </a:ln>
          <a:effectLst>
            <a:outerShdw blurRad="50800" algn="ctr" rotWithShape="0">
              <a:prstClr val="black">
                <a:alpha val="66000"/>
              </a:prstClr>
            </a:outerShdw>
            <a:softEdge rad="0"/>
          </a:effectLst>
        </p:spPr>
      </p:sp>
      <p:sp>
        <p:nvSpPr>
          <p:cNvPr id="28" name="Rectangle 27">
            <a:extLst>
              <a:ext uri="{FF2B5EF4-FFF2-40B4-BE49-F238E27FC236}">
                <a16:creationId xmlns:a16="http://schemas.microsoft.com/office/drawing/2014/main" id="{5F7FAC2D-7A74-4939-A917-A1A5AF935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3348" y="4379135"/>
            <a:ext cx="10579608" cy="1664208"/>
          </a:xfrm>
          <a:prstGeom prst="rect">
            <a:avLst/>
          </a:prstGeom>
          <a:noFill/>
          <a:ln w="6350" cap="sq" cmpd="sng" algn="ctr">
            <a:solidFill>
              <a:srgbClr val="FFFFFF"/>
            </a:solidFill>
            <a:prstDash val="solid"/>
            <a:miter lim="800000"/>
          </a:ln>
          <a:effectLst/>
        </p:spPr>
      </p:sp>
      <p:sp>
        <p:nvSpPr>
          <p:cNvPr id="6" name="TextBox 5">
            <a:extLst>
              <a:ext uri="{FF2B5EF4-FFF2-40B4-BE49-F238E27FC236}">
                <a16:creationId xmlns:a16="http://schemas.microsoft.com/office/drawing/2014/main" id="{12BD6420-E7A6-4E61-94B9-7A8AE49B8C9D}"/>
              </a:ext>
            </a:extLst>
          </p:cNvPr>
          <p:cNvSpPr txBox="1"/>
          <p:nvPr/>
        </p:nvSpPr>
        <p:spPr>
          <a:xfrm>
            <a:off x="925032" y="4519486"/>
            <a:ext cx="10366743" cy="1054907"/>
          </a:xfrm>
          <a:prstGeom prst="rect">
            <a:avLst/>
          </a:prstGeom>
        </p:spPr>
        <p:txBody>
          <a:bodyPr vert="horz" lIns="91440" tIns="45720" rIns="91440" bIns="45720" rtlCol="0" anchor="ctr">
            <a:normAutofit/>
          </a:bodyPr>
          <a:lstStyle/>
          <a:p>
            <a:pPr algn="ctr">
              <a:lnSpc>
                <a:spcPct val="83000"/>
              </a:lnSpc>
              <a:spcBef>
                <a:spcPct val="0"/>
              </a:spcBef>
              <a:spcAft>
                <a:spcPts val="600"/>
              </a:spcAft>
            </a:pPr>
            <a:r>
              <a:rPr lang="en-US" sz="4800" cap="all" spc="-100" dirty="0">
                <a:solidFill>
                  <a:srgbClr val="FFFFFF"/>
                </a:solidFill>
                <a:latin typeface="+mj-lt"/>
              </a:rPr>
              <a:t>Calming Tools</a:t>
            </a:r>
          </a:p>
        </p:txBody>
      </p:sp>
      <p:pic>
        <p:nvPicPr>
          <p:cNvPr id="2" name="Recorded Sound">
            <a:hlinkClick r:id="" action="ppaction://media"/>
            <a:extLst>
              <a:ext uri="{FF2B5EF4-FFF2-40B4-BE49-F238E27FC236}">
                <a16:creationId xmlns:a16="http://schemas.microsoft.com/office/drawing/2014/main" id="{C660E43C-1F5A-43BF-88B9-B471F1D615D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083122" y="4882092"/>
            <a:ext cx="487363" cy="487363"/>
          </a:xfrm>
          <a:prstGeom prst="rect">
            <a:avLst/>
          </a:prstGeom>
        </p:spPr>
      </p:pic>
    </p:spTree>
    <p:extLst>
      <p:ext uri="{BB962C8B-B14F-4D97-AF65-F5344CB8AC3E}">
        <p14:creationId xmlns:p14="http://schemas.microsoft.com/office/powerpoint/2010/main" val="35741886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93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12B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DAFE38D-917B-48EC-BDA8-9430B9891277}"/>
              </a:ext>
            </a:extLst>
          </p:cNvPr>
          <p:cNvPicPr>
            <a:picLocks noChangeAspect="1"/>
          </p:cNvPicPr>
          <p:nvPr/>
        </p:nvPicPr>
        <p:blipFill>
          <a:blip r:embed="rId4"/>
          <a:stretch>
            <a:fillRect/>
          </a:stretch>
        </p:blipFill>
        <p:spPr>
          <a:xfrm>
            <a:off x="1992973" y="803063"/>
            <a:ext cx="8206053" cy="5251874"/>
          </a:xfrm>
          <a:prstGeom prst="rect">
            <a:avLst/>
          </a:prstGeom>
        </p:spPr>
      </p:pic>
      <p:pic>
        <p:nvPicPr>
          <p:cNvPr id="2" name="Recorded Sound">
            <a:hlinkClick r:id="" action="ppaction://media"/>
            <a:extLst>
              <a:ext uri="{FF2B5EF4-FFF2-40B4-BE49-F238E27FC236}">
                <a16:creationId xmlns:a16="http://schemas.microsoft.com/office/drawing/2014/main" id="{6F490B07-98D6-4FE7-987D-3B4CCE7D5F5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04525" y="803063"/>
            <a:ext cx="487363" cy="487363"/>
          </a:xfrm>
          <a:prstGeom prst="rect">
            <a:avLst/>
          </a:prstGeom>
        </p:spPr>
      </p:pic>
    </p:spTree>
    <p:extLst>
      <p:ext uri="{BB962C8B-B14F-4D97-AF65-F5344CB8AC3E}">
        <p14:creationId xmlns:p14="http://schemas.microsoft.com/office/powerpoint/2010/main" val="15163780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70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96C8BAF-68F3-4B78-B238-35DF5D8656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4F4CD6D0-5A87-4BA2-A13A-0E40511C3C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4774" y="699565"/>
            <a:ext cx="3553132" cy="5156200"/>
            <a:chOff x="7807230" y="2012810"/>
            <a:chExt cx="3251252" cy="3459865"/>
          </a:xfrm>
        </p:grpSpPr>
        <p:sp>
          <p:nvSpPr>
            <p:cNvPr id="15" name="Rectangle 14">
              <a:extLst>
                <a:ext uri="{FF2B5EF4-FFF2-40B4-BE49-F238E27FC236}">
                  <a16:creationId xmlns:a16="http://schemas.microsoft.com/office/drawing/2014/main" id="{5877EAC0-2063-444D-8EE9-72FED2E03B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C155BF8-661A-4F4A-B4EC-923105C69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7" name="Picture 6">
            <a:extLst>
              <a:ext uri="{FF2B5EF4-FFF2-40B4-BE49-F238E27FC236}">
                <a16:creationId xmlns:a16="http://schemas.microsoft.com/office/drawing/2014/main" id="{0845294E-7B1A-4C49-A20B-A9B05B42BA22}"/>
              </a:ext>
            </a:extLst>
          </p:cNvPr>
          <p:cNvPicPr>
            <a:picLocks noChangeAspect="1"/>
          </p:cNvPicPr>
          <p:nvPr/>
        </p:nvPicPr>
        <p:blipFill>
          <a:blip r:embed="rId4"/>
          <a:stretch>
            <a:fillRect/>
          </a:stretch>
        </p:blipFill>
        <p:spPr>
          <a:xfrm>
            <a:off x="706568" y="2035417"/>
            <a:ext cx="3209544" cy="2484496"/>
          </a:xfrm>
          <a:prstGeom prst="rect">
            <a:avLst/>
          </a:prstGeom>
        </p:spPr>
      </p:pic>
      <p:grpSp>
        <p:nvGrpSpPr>
          <p:cNvPr id="18" name="Group 17">
            <a:extLst>
              <a:ext uri="{FF2B5EF4-FFF2-40B4-BE49-F238E27FC236}">
                <a16:creationId xmlns:a16="http://schemas.microsoft.com/office/drawing/2014/main" id="{E9537076-EF48-4F72-9164-FD8260D55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19434" y="699565"/>
            <a:ext cx="3553132" cy="5156200"/>
            <a:chOff x="7807230" y="2012810"/>
            <a:chExt cx="3251252" cy="3459865"/>
          </a:xfrm>
        </p:grpSpPr>
        <p:sp>
          <p:nvSpPr>
            <p:cNvPr id="19" name="Rectangle 18">
              <a:extLst>
                <a:ext uri="{FF2B5EF4-FFF2-40B4-BE49-F238E27FC236}">
                  <a16:creationId xmlns:a16="http://schemas.microsoft.com/office/drawing/2014/main" id="{689673CB-C48B-4D05-B6E4-B88CD5BAA0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6C31A20-B341-476E-8C04-A26C87E14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0936141F-CC9E-4B8A-AE2A-36B917FC9C4D}"/>
              </a:ext>
            </a:extLst>
          </p:cNvPr>
          <p:cNvPicPr>
            <a:picLocks noChangeAspect="1"/>
          </p:cNvPicPr>
          <p:nvPr/>
        </p:nvPicPr>
        <p:blipFill>
          <a:blip r:embed="rId5"/>
          <a:stretch>
            <a:fillRect/>
          </a:stretch>
        </p:blipFill>
        <p:spPr>
          <a:xfrm>
            <a:off x="4487333" y="2035417"/>
            <a:ext cx="3209544" cy="2484496"/>
          </a:xfrm>
          <a:prstGeom prst="rect">
            <a:avLst/>
          </a:prstGeom>
        </p:spPr>
      </p:pic>
      <p:grpSp>
        <p:nvGrpSpPr>
          <p:cNvPr id="22" name="Group 21">
            <a:extLst>
              <a:ext uri="{FF2B5EF4-FFF2-40B4-BE49-F238E27FC236}">
                <a16:creationId xmlns:a16="http://schemas.microsoft.com/office/drawing/2014/main" id="{6EFC3492-86BD-4D75-B5B4-C2DBFE0BD1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04093" y="699565"/>
            <a:ext cx="3553132" cy="5156200"/>
            <a:chOff x="7807230" y="2012810"/>
            <a:chExt cx="3251252" cy="3459865"/>
          </a:xfrm>
        </p:grpSpPr>
        <p:sp>
          <p:nvSpPr>
            <p:cNvPr id="23" name="Rectangle 22">
              <a:extLst>
                <a:ext uri="{FF2B5EF4-FFF2-40B4-BE49-F238E27FC236}">
                  <a16:creationId xmlns:a16="http://schemas.microsoft.com/office/drawing/2014/main" id="{F72E5074-2516-4705-BFF1-F508394A0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2259E4C-F24C-4180-AEC3-76255D535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A123FE4A-0451-4738-AC33-D1F456087F2A}"/>
              </a:ext>
            </a:extLst>
          </p:cNvPr>
          <p:cNvPicPr>
            <a:picLocks noChangeAspect="1"/>
          </p:cNvPicPr>
          <p:nvPr/>
        </p:nvPicPr>
        <p:blipFill>
          <a:blip r:embed="rId6"/>
          <a:stretch>
            <a:fillRect/>
          </a:stretch>
        </p:blipFill>
        <p:spPr>
          <a:xfrm>
            <a:off x="8275887" y="2266659"/>
            <a:ext cx="3209544" cy="2022012"/>
          </a:xfrm>
          <a:prstGeom prst="rect">
            <a:avLst/>
          </a:prstGeom>
        </p:spPr>
      </p:pic>
      <p:pic>
        <p:nvPicPr>
          <p:cNvPr id="2" name="Recorded Sound">
            <a:hlinkClick r:id="" action="ppaction://media"/>
            <a:extLst>
              <a:ext uri="{FF2B5EF4-FFF2-40B4-BE49-F238E27FC236}">
                <a16:creationId xmlns:a16="http://schemas.microsoft.com/office/drawing/2014/main" id="{97995F1E-13AF-4E78-86D7-3EF36AD25FE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41749" y="106101"/>
            <a:ext cx="487363" cy="487363"/>
          </a:xfrm>
          <a:prstGeom prst="rect">
            <a:avLst/>
          </a:prstGeom>
        </p:spPr>
      </p:pic>
    </p:spTree>
    <p:extLst>
      <p:ext uri="{BB962C8B-B14F-4D97-AF65-F5344CB8AC3E}">
        <p14:creationId xmlns:p14="http://schemas.microsoft.com/office/powerpoint/2010/main" val="27843388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35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4A7A5B0-A86B-4B2D-B579-7DD940594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4" name="Rectangle 13">
            <a:extLst>
              <a:ext uri="{FF2B5EF4-FFF2-40B4-BE49-F238E27FC236}">
                <a16:creationId xmlns:a16="http://schemas.microsoft.com/office/drawing/2014/main" id="{D92E8A20-C7E5-410C-8629-67A146626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16" name="Rectangle 15">
            <a:extLst>
              <a:ext uri="{FF2B5EF4-FFF2-40B4-BE49-F238E27FC236}">
                <a16:creationId xmlns:a16="http://schemas.microsoft.com/office/drawing/2014/main" id="{3F20CD4F-0FE4-4E22-96C1-F02837F4F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A90ADA4-C829-46B7-A77F-54D298F05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361" y="228601"/>
            <a:ext cx="11715750" cy="639127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B338D57-E36B-42EB-A579-5186821D595D}"/>
              </a:ext>
            </a:extLst>
          </p:cNvPr>
          <p:cNvPicPr>
            <a:picLocks noChangeAspect="1"/>
          </p:cNvPicPr>
          <p:nvPr/>
        </p:nvPicPr>
        <p:blipFill>
          <a:blip r:embed="rId4"/>
          <a:stretch>
            <a:fillRect/>
          </a:stretch>
        </p:blipFill>
        <p:spPr>
          <a:xfrm>
            <a:off x="1503935" y="717874"/>
            <a:ext cx="5241303" cy="5417369"/>
          </a:xfrm>
          <a:prstGeom prst="rect">
            <a:avLst/>
          </a:prstGeom>
        </p:spPr>
      </p:pic>
      <p:pic>
        <p:nvPicPr>
          <p:cNvPr id="4" name="Picture 3">
            <a:extLst>
              <a:ext uri="{FF2B5EF4-FFF2-40B4-BE49-F238E27FC236}">
                <a16:creationId xmlns:a16="http://schemas.microsoft.com/office/drawing/2014/main" id="{20918F99-345D-4FCB-A0B4-73E74224E39A}"/>
              </a:ext>
            </a:extLst>
          </p:cNvPr>
          <p:cNvPicPr>
            <a:picLocks noChangeAspect="1"/>
          </p:cNvPicPr>
          <p:nvPr/>
        </p:nvPicPr>
        <p:blipFill>
          <a:blip r:embed="rId5"/>
          <a:stretch>
            <a:fillRect/>
          </a:stretch>
        </p:blipFill>
        <p:spPr>
          <a:xfrm>
            <a:off x="7788020" y="920511"/>
            <a:ext cx="3683889" cy="5012094"/>
          </a:xfrm>
          <a:prstGeom prst="rect">
            <a:avLst/>
          </a:prstGeom>
        </p:spPr>
      </p:pic>
      <p:pic>
        <p:nvPicPr>
          <p:cNvPr id="2" name="Recorded Sound">
            <a:hlinkClick r:id="" action="ppaction://media"/>
            <a:extLst>
              <a:ext uri="{FF2B5EF4-FFF2-40B4-BE49-F238E27FC236}">
                <a16:creationId xmlns:a16="http://schemas.microsoft.com/office/drawing/2014/main" id="{F3F1EB0D-52DA-4A63-8484-C4B418BEFA9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58213" y="474192"/>
            <a:ext cx="487363" cy="487363"/>
          </a:xfrm>
          <a:prstGeom prst="rect">
            <a:avLst/>
          </a:prstGeom>
        </p:spPr>
      </p:pic>
    </p:spTree>
    <p:extLst>
      <p:ext uri="{BB962C8B-B14F-4D97-AF65-F5344CB8AC3E}">
        <p14:creationId xmlns:p14="http://schemas.microsoft.com/office/powerpoint/2010/main" val="21438686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4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tint val="95000"/>
              </a:schemeClr>
              <a:schemeClr val="bg1">
                <a:shade val="92000"/>
                <a:satMod val="115000"/>
              </a:schemeClr>
            </a:duotone>
          </a:blip>
          <a:tile tx="0" ty="0" sx="60000" sy="60000" flip="none" algn="tl"/>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069235B-22DB-4231-8291-D64DA2CDE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E40DA-1F5A-4A1A-89CA-2BC620DCD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3" name="Picture 2" descr="A screenshot of a cell phone&#10;&#10;Description automatically generated">
            <a:extLst>
              <a:ext uri="{FF2B5EF4-FFF2-40B4-BE49-F238E27FC236}">
                <a16:creationId xmlns:a16="http://schemas.microsoft.com/office/drawing/2014/main" id="{2915CD3C-5221-42F9-BB8D-FDB674074BCE}"/>
              </a:ext>
            </a:extLst>
          </p:cNvPr>
          <p:cNvPicPr>
            <a:picLocks noChangeAspect="1"/>
          </p:cNvPicPr>
          <p:nvPr/>
        </p:nvPicPr>
        <p:blipFill>
          <a:blip r:embed="rId5"/>
          <a:stretch>
            <a:fillRect/>
          </a:stretch>
        </p:blipFill>
        <p:spPr>
          <a:xfrm>
            <a:off x="2163567" y="794269"/>
            <a:ext cx="7864865" cy="5269462"/>
          </a:xfrm>
          <a:prstGeom prst="rect">
            <a:avLst/>
          </a:prstGeom>
        </p:spPr>
      </p:pic>
      <p:pic>
        <p:nvPicPr>
          <p:cNvPr id="2" name="Recorded Sound">
            <a:hlinkClick r:id="" action="ppaction://media"/>
            <a:extLst>
              <a:ext uri="{FF2B5EF4-FFF2-40B4-BE49-F238E27FC236}">
                <a16:creationId xmlns:a16="http://schemas.microsoft.com/office/drawing/2014/main" id="{9D6AADA9-5EFB-4086-97D7-F94900BFEC2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99775" y="669925"/>
            <a:ext cx="487363" cy="487363"/>
          </a:xfrm>
          <a:prstGeom prst="rect">
            <a:avLst/>
          </a:prstGeom>
        </p:spPr>
      </p:pic>
    </p:spTree>
    <p:extLst>
      <p:ext uri="{BB962C8B-B14F-4D97-AF65-F5344CB8AC3E}">
        <p14:creationId xmlns:p14="http://schemas.microsoft.com/office/powerpoint/2010/main" val="40661274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3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7745B92C-4D89-4324-B52D-E1F5F627B790}">
  <ds:schemaRefs>
    <ds:schemaRef ds:uri="http://schemas.microsoft.com/sharepoint/v3/contenttype/forms"/>
  </ds:schemaRefs>
</ds:datastoreItem>
</file>

<file path=customXml/itemProps2.xml><?xml version="1.0" encoding="utf-8"?>
<ds:datastoreItem xmlns:ds="http://schemas.openxmlformats.org/officeDocument/2006/customXml" ds:itemID="{E4487CEA-7875-4327-875F-CA3B32E800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228C0C-F774-4270-99CB-314B07EBFBE7}">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0</TotalTime>
  <Words>335</Words>
  <Application>Microsoft Office PowerPoint</Application>
  <PresentationFormat>Widescreen</PresentationFormat>
  <Paragraphs>15</Paragraphs>
  <Slides>13</Slides>
  <Notes>0</Notes>
  <HiddenSlides>0</HiddenSlides>
  <MMClips>13</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Century Gothic</vt:lpstr>
      <vt:lpstr>Garamond</vt:lpstr>
      <vt:lpstr>SavonVTI</vt:lpstr>
      <vt:lpstr>The zones of regulation at ptm</vt:lpstr>
      <vt:lpstr>What is The Zones of Regulation?</vt:lpstr>
      <vt:lpstr>PowerPoint Presentation</vt:lpstr>
      <vt:lpstr>Our Principles</vt:lpstr>
      <vt:lpstr>How do we teach the Zones?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2020-08-25T14:03:37Z</dcterms:created>
  <dcterms:modified xsi:type="dcterms:W3CDTF">2020-09-01T13:42:20Z</dcterms:modified>
</cp:coreProperties>
</file>